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45" r:id="rId2"/>
    <p:sldId id="338" r:id="rId3"/>
    <p:sldId id="353" r:id="rId4"/>
    <p:sldId id="263" r:id="rId5"/>
    <p:sldId id="271" r:id="rId6"/>
    <p:sldId id="305" r:id="rId7"/>
    <p:sldId id="373" r:id="rId8"/>
    <p:sldId id="316" r:id="rId9"/>
    <p:sldId id="266" r:id="rId10"/>
    <p:sldId id="272" r:id="rId11"/>
    <p:sldId id="336" r:id="rId12"/>
    <p:sldId id="278" r:id="rId13"/>
    <p:sldId id="381" r:id="rId14"/>
    <p:sldId id="382" r:id="rId15"/>
    <p:sldId id="279" r:id="rId16"/>
    <p:sldId id="283" r:id="rId17"/>
    <p:sldId id="346" r:id="rId18"/>
    <p:sldId id="332" r:id="rId19"/>
    <p:sldId id="280" r:id="rId20"/>
    <p:sldId id="306" r:id="rId21"/>
    <p:sldId id="308" r:id="rId22"/>
    <p:sldId id="344" r:id="rId23"/>
    <p:sldId id="366" r:id="rId24"/>
    <p:sldId id="288" r:id="rId25"/>
    <p:sldId id="370" r:id="rId26"/>
    <p:sldId id="380" r:id="rId27"/>
    <p:sldId id="372" r:id="rId28"/>
    <p:sldId id="289" r:id="rId29"/>
    <p:sldId id="307" r:id="rId30"/>
    <p:sldId id="377" r:id="rId31"/>
    <p:sldId id="376" r:id="rId32"/>
    <p:sldId id="375" r:id="rId33"/>
    <p:sldId id="374" r:id="rId34"/>
    <p:sldId id="368" r:id="rId35"/>
    <p:sldId id="340" r:id="rId36"/>
    <p:sldId id="315" r:id="rId37"/>
    <p:sldId id="320" r:id="rId38"/>
    <p:sldId id="323" r:id="rId39"/>
    <p:sldId id="339" r:id="rId40"/>
    <p:sldId id="312" r:id="rId41"/>
    <p:sldId id="313" r:id="rId42"/>
    <p:sldId id="34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EA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368" autoAdjust="0"/>
  </p:normalViewPr>
  <p:slideViewPr>
    <p:cSldViewPr>
      <p:cViewPr varScale="1">
        <p:scale>
          <a:sx n="102" d="100"/>
          <a:sy n="102" d="100"/>
        </p:scale>
        <p:origin x="2118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C904A2-1CEF-4C9C-870F-9F7E7C533A55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45FA2-F59A-4B00-A073-7C3A2853E7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810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045FA2-F59A-4B00-A073-7C3A2853E71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64E44-3000-4C6F-AA1D-D30274025230}" type="datetimeFigureOut">
              <a:rPr lang="en-US" smtClean="0"/>
              <a:pPr/>
              <a:t>11/5/2024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BB2CF8-263F-4803-A9A1-C0018EA3A3D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987926/how-do-i-grep-recursivel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/>
              <a:t>Emacs Use me I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457200"/>
            <a:ext cx="4343400" cy="160043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dirty="0"/>
              <a:t>Verilog mode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C-c C-d to find open module using</a:t>
            </a:r>
          </a:p>
          <a:p>
            <a:pPr marL="685800" lvl="1" indent="-228600"/>
            <a:r>
              <a:rPr lang="en-US" sz="1400" dirty="0"/>
              <a:t>       name at point on an instance.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M-x compile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M-x mike-compile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M-x mike/compile-irun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C-m-a jump to class definition from class body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2133600"/>
            <a:ext cx="4343400" cy="160043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dirty="0"/>
              <a:t>Emacs client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In the .emacs run (server-start)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CLI emacsclient &lt;file&gt; </a:t>
            </a:r>
          </a:p>
          <a:p>
            <a:pPr marL="1257300" lvl="2" indent="-342900"/>
            <a:r>
              <a:rPr lang="en-US" sz="1400" dirty="0"/>
              <a:t>-c to start a new emacs frame</a:t>
            </a:r>
          </a:p>
          <a:p>
            <a:pPr marL="800100" lvl="1" indent="-342900"/>
            <a:r>
              <a:rPr lang="en-US" sz="1400" dirty="0"/>
              <a:t>3. alias(s)</a:t>
            </a:r>
          </a:p>
          <a:p>
            <a:pPr marL="800100" lvl="1" indent="-342900"/>
            <a:r>
              <a:rPr lang="en-US" sz="1400" dirty="0"/>
              <a:t>	</a:t>
            </a:r>
            <a:r>
              <a:rPr lang="en-US" sz="1400" dirty="0" err="1"/>
              <a:t>ec</a:t>
            </a:r>
            <a:r>
              <a:rPr lang="en-US" sz="1400" dirty="0"/>
              <a:t> &lt;file&gt; </a:t>
            </a:r>
          </a:p>
          <a:p>
            <a:pPr marL="800100" lvl="1" indent="-342900"/>
            <a:r>
              <a:rPr lang="en-US" sz="1400" dirty="0"/>
              <a:t>	</a:t>
            </a:r>
            <a:r>
              <a:rPr lang="en-US" sz="1400" dirty="0" err="1"/>
              <a:t>ecc</a:t>
            </a:r>
            <a:r>
              <a:rPr lang="en-US" sz="1400" dirty="0"/>
              <a:t> &lt;file&gt;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8200" y="457200"/>
            <a:ext cx="4343400" cy="635558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100" dirty="0"/>
              <a:t>Emacs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count-words-region </a:t>
            </a:r>
          </a:p>
          <a:p>
            <a:pPr marL="685800" lvl="1" indent="-228600"/>
            <a:r>
              <a:rPr lang="en-US" sz="1100" dirty="0"/>
              <a:t>	Messages lines/words/chars</a:t>
            </a:r>
          </a:p>
          <a:p>
            <a:pPr marL="685800" lvl="1" indent="-228600"/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M-x count-matches</a:t>
            </a:r>
          </a:p>
          <a:p>
            <a:pPr marL="685800" lvl="1" indent="-228600"/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Bookmark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File bookmark jump C-x-j-f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Set a named bookmark C-x-r-m, works for dired also.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Open marked from bmenu j &gt;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Save bookmark file C-x p S, just S in the bmenu.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Switch or new bookmark file C-x p L</a:t>
            </a:r>
          </a:p>
          <a:p>
            <a:pPr marL="1143000" lvl="2" indent="-228600"/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Jump to matching paren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Forward-</a:t>
            </a:r>
            <a:r>
              <a:rPr lang="en-US" sz="1100" dirty="0" err="1"/>
              <a:t>sexp</a:t>
            </a:r>
            <a:r>
              <a:rPr lang="en-US" sz="1100" dirty="0"/>
              <a:t> C-M-p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Backward-</a:t>
            </a:r>
            <a:r>
              <a:rPr lang="en-US" sz="1100" dirty="0" err="1"/>
              <a:t>sexp</a:t>
            </a:r>
            <a:r>
              <a:rPr lang="en-US" sz="1100" dirty="0"/>
              <a:t> C-M-n</a:t>
            </a:r>
          </a:p>
          <a:p>
            <a:pPr marL="1143000" lvl="2" indent="-228600">
              <a:buFont typeface="Arial" pitchFamily="34" charset="0"/>
              <a:buChar char="•"/>
            </a:pP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Minibuffer Insert Newline M-’ C-j </a:t>
            </a:r>
          </a:p>
          <a:p>
            <a:pPr marL="685800" lvl="1" indent="-228600"/>
            <a:r>
              <a:rPr lang="en-US" sz="1100" dirty="0"/>
              <a:t>( Meta  single-quote, Control j ) </a:t>
            </a:r>
          </a:p>
          <a:p>
            <a:pPr marL="685800" lvl="1" indent="-228600"/>
            <a:r>
              <a:rPr lang="en-US" sz="1100" dirty="0"/>
              <a:t>(Cursor must be in minibuffer  {M-e}  for these to work.)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M-x display-prefix, display-numeric-prefix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M-x exchange-point-and-mark </a:t>
            </a:r>
          </a:p>
          <a:p>
            <a:pPr marL="685800" lvl="1" indent="-228600"/>
            <a:r>
              <a:rPr lang="en-US" sz="1100" dirty="0"/>
              <a:t>      recall set the last region  (same as last paste)</a:t>
            </a:r>
          </a:p>
          <a:p>
            <a:pPr marL="685800" lvl="1" indent="-228600"/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ediff changed buffer file on disk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M-x ediff-current-file</a:t>
            </a:r>
          </a:p>
          <a:p>
            <a:pPr marL="1143000" lvl="2" indent="-228600">
              <a:buFont typeface="Arial" pitchFamily="34" charset="0"/>
              <a:buChar char="•"/>
            </a:pP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Switch to buffer matching regex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100" dirty="0"/>
              <a:t>C-x b followed by C-M-j</a:t>
            </a:r>
            <a:br>
              <a:rPr lang="en-US" sz="1100" dirty="0"/>
            </a:b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Isearch Moccur M-O at the isearch prompt (launch occur-by-moccur using the isearch string) </a:t>
            </a:r>
            <a:br>
              <a:rPr lang="en-US" sz="1100" dirty="0"/>
            </a:br>
            <a:endParaRPr lang="en-US" sz="1100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100" dirty="0"/>
              <a:t>To enter a command like C-x &lt;something&gt; while the mark is active in </a:t>
            </a:r>
            <a:r>
              <a:rPr lang="en-US" sz="1100" dirty="0" err="1"/>
              <a:t>cua</a:t>
            </a:r>
            <a:r>
              <a:rPr lang="en-US" sz="1100" dirty="0"/>
              <a:t> mode, hold down control.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39624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/>
              <a:t>Query Replace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dirty="0"/>
              <a:t>^ to move to the previous replacement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76200" y="46482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/>
              <a:t>Scroll  Other Window</a:t>
            </a:r>
          </a:p>
          <a:p>
            <a:pPr marL="228600" indent="-228600"/>
            <a:r>
              <a:rPr lang="en-US" sz="1400" dirty="0"/>
              <a:t>&gt;C M v</a:t>
            </a:r>
          </a:p>
          <a:p>
            <a:pPr marL="228600" indent="-228600"/>
            <a:r>
              <a:rPr lang="en-US" sz="1400" dirty="0"/>
              <a:t>&gt;C M S 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6200" y="5469834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Removed customization of minibuffer autoraise from my </a:t>
            </a:r>
          </a:p>
          <a:p>
            <a:r>
              <a:rPr lang="en-US" sz="1200" dirty="0"/>
              <a:t>work custom Linux file  on 4/1/2019, after turning off oneonone, </a:t>
            </a:r>
          </a:p>
          <a:p>
            <a:r>
              <a:rPr lang="en-US" sz="1200" dirty="0"/>
              <a:t>because it was causing ediff’s control panel to not function correctly.  I  don’t think that oneonone needed it.  I think that I had put this in years ago when fooling around with ido in a stand-alone minibuffer.  Follow up, looks like it is needed for onenone</a:t>
            </a:r>
          </a:p>
          <a:p>
            <a:r>
              <a:rPr lang="en-US" sz="1200" dirty="0"/>
              <a:t>under Windows (at least Win 8).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Nix II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457200"/>
            <a:ext cx="6019800" cy="156966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Jobs</a:t>
            </a:r>
          </a:p>
          <a:p>
            <a:r>
              <a:rPr lang="en-US" sz="1200" dirty="0"/>
              <a:t>the current job is always flagged with a +, and the previous job with a -.</a:t>
            </a:r>
          </a:p>
          <a:p>
            <a:endParaRPr lang="en-US" sz="1200" dirty="0"/>
          </a:p>
          <a:p>
            <a:r>
              <a:rPr lang="en-US" sz="1200" dirty="0"/>
              <a:t>The job </a:t>
            </a:r>
            <a:r>
              <a:rPr lang="en-US" sz="1200" b="1" dirty="0"/>
              <a:t>flagged with a +</a:t>
            </a:r>
            <a:r>
              <a:rPr lang="en-US" sz="1200" dirty="0"/>
              <a:t> is the one that was sent to the background </a:t>
            </a:r>
            <a:r>
              <a:rPr lang="en-US" sz="1200" b="1" dirty="0"/>
              <a:t>last</a:t>
            </a:r>
            <a:r>
              <a:rPr lang="en-US" sz="1200" dirty="0"/>
              <a:t>.</a:t>
            </a:r>
          </a:p>
          <a:p>
            <a:r>
              <a:rPr lang="en-US" sz="1200" dirty="0"/>
              <a:t>It is also the one that will be brought into the foreground when </a:t>
            </a:r>
            <a:r>
              <a:rPr lang="en-US" sz="1200" dirty="0" err="1"/>
              <a:t>fg</a:t>
            </a:r>
            <a:r>
              <a:rPr lang="en-US" sz="1200" dirty="0"/>
              <a:t> is used without arguments.</a:t>
            </a:r>
          </a:p>
          <a:p>
            <a:endParaRPr lang="en-US" sz="1200" dirty="0"/>
          </a:p>
          <a:p>
            <a:r>
              <a:rPr lang="en-US" sz="1200" b="1" dirty="0"/>
              <a:t>Use case</a:t>
            </a:r>
            <a:r>
              <a:rPr lang="en-US" sz="1200" dirty="0"/>
              <a:t>:</a:t>
            </a:r>
          </a:p>
          <a:p>
            <a:r>
              <a:rPr lang="en-US" sz="1200" dirty="0" err="1"/>
              <a:t>Ctrl+z</a:t>
            </a:r>
            <a:r>
              <a:rPr lang="en-US" sz="1200" dirty="0"/>
              <a:t>, then </a:t>
            </a:r>
            <a:r>
              <a:rPr lang="en-US" sz="1200" dirty="0" err="1"/>
              <a:t>fg</a:t>
            </a:r>
            <a:r>
              <a:rPr lang="en-US" sz="1200" dirty="0"/>
              <a:t> - to switch between two jobs. 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2057400"/>
            <a:ext cx="6019800" cy="1661993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Stop vnc server process</a:t>
            </a:r>
          </a:p>
          <a:p>
            <a:pPr marL="228600" indent="-228600"/>
            <a:r>
              <a:rPr lang="en-US" sz="1000" b="1" dirty="0"/>
              <a:t>Find out what the server number running on remote machine, three ways</a:t>
            </a:r>
          </a:p>
          <a:p>
            <a:pPr marL="228600" indent="-228600"/>
            <a:r>
              <a:rPr lang="en-US" sz="1000" dirty="0" err="1"/>
              <a:t>ps</a:t>
            </a:r>
            <a:r>
              <a:rPr lang="en-US" sz="1000" dirty="0"/>
              <a:t> -</a:t>
            </a:r>
            <a:r>
              <a:rPr lang="en-US" sz="1000" dirty="0" err="1"/>
              <a:t>ef</a:t>
            </a:r>
            <a:r>
              <a:rPr lang="en-US" sz="1000" dirty="0"/>
              <a:t> | grep vnc | grep ptgd73 | grep --color ' :[0-9]‘</a:t>
            </a:r>
          </a:p>
          <a:p>
            <a:pPr marL="228600" indent="-228600"/>
            <a:r>
              <a:rPr lang="en-US" sz="1000" dirty="0" err="1"/>
              <a:t>ps</a:t>
            </a:r>
            <a:r>
              <a:rPr lang="en-US" sz="1000" dirty="0"/>
              <a:t> -</a:t>
            </a:r>
            <a:r>
              <a:rPr lang="en-US" sz="1000" dirty="0" err="1"/>
              <a:t>ef</a:t>
            </a:r>
            <a:r>
              <a:rPr lang="en-US" sz="1000" dirty="0"/>
              <a:t> | grep vnc | grep ptgd73 | </a:t>
            </a:r>
            <a:r>
              <a:rPr lang="en-US" sz="1000" dirty="0" err="1"/>
              <a:t>awk</a:t>
            </a:r>
            <a:r>
              <a:rPr lang="en-US" sz="1000" dirty="0"/>
              <a:t> '{ print $8,$9 }‘</a:t>
            </a:r>
          </a:p>
          <a:p>
            <a:pPr marL="228600" indent="-228600"/>
            <a:r>
              <a:rPr lang="en-US" sz="1000" dirty="0"/>
              <a:t> </a:t>
            </a:r>
            <a:r>
              <a:rPr lang="en-US" sz="1000" dirty="0" err="1"/>
              <a:t>ps</a:t>
            </a:r>
            <a:r>
              <a:rPr lang="en-US" sz="1000" dirty="0"/>
              <a:t> -</a:t>
            </a:r>
            <a:r>
              <a:rPr lang="en-US" sz="1000" dirty="0" err="1"/>
              <a:t>ef</a:t>
            </a:r>
            <a:r>
              <a:rPr lang="en-US" sz="1000" dirty="0"/>
              <a:t> | grep vnc | grep ptgd73 | </a:t>
            </a:r>
            <a:r>
              <a:rPr lang="en-US" sz="1000" dirty="0" err="1"/>
              <a:t>awk</a:t>
            </a:r>
            <a:r>
              <a:rPr lang="en-US" sz="1000" dirty="0"/>
              <a:t> '/ :/{ print $8,$9 }' | grep --color '[0-9]'</a:t>
            </a:r>
          </a:p>
          <a:p>
            <a:pPr marL="228600" indent="-228600"/>
            <a:r>
              <a:rPr lang="en-US" sz="1000" b="1" dirty="0"/>
              <a:t>The session number is listed in the format :&lt;session number&gt;</a:t>
            </a:r>
          </a:p>
          <a:p>
            <a:pPr marL="228600" indent="-228600">
              <a:buAutoNum type="arabicParenR" startAt="2"/>
            </a:pPr>
            <a:r>
              <a:rPr lang="en-US" sz="1000" dirty="0"/>
              <a:t>kill by session number</a:t>
            </a:r>
          </a:p>
          <a:p>
            <a:pPr marL="228600" indent="-228600"/>
            <a:r>
              <a:rPr lang="en-US" sz="1000" dirty="0"/>
              <a:t>V</a:t>
            </a:r>
          </a:p>
          <a:p>
            <a:pPr marL="228600" indent="-228600"/>
            <a:r>
              <a:rPr lang="en-US" sz="1000" dirty="0"/>
              <a:t>+</a:t>
            </a:r>
            <a:r>
              <a:rPr lang="en-US" sz="1000" dirty="0" err="1"/>
              <a:t>ncserver</a:t>
            </a:r>
            <a:r>
              <a:rPr lang="en-US" sz="1000" dirty="0"/>
              <a:t> -kill :&lt;session number&gt;</a:t>
            </a:r>
          </a:p>
          <a:p>
            <a:pPr marL="228600" indent="-228600"/>
            <a:r>
              <a:rPr lang="en-US" sz="1000" dirty="0"/>
              <a:t>Note the space between -kill and the colon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191000"/>
            <a:ext cx="8813800" cy="483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76200" y="3886200"/>
            <a:ext cx="8686800" cy="276999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dirty="0"/>
              <a:t>This is what the output looks like with no filtering, </a:t>
            </a:r>
            <a:r>
              <a:rPr lang="en-US" sz="1200" b="1" dirty="0"/>
              <a:t>session numbers circled in green</a:t>
            </a:r>
            <a:r>
              <a:rPr lang="en-US" sz="1200" dirty="0"/>
              <a:t> (I find looking at the unfiltered output confusing)</a:t>
            </a:r>
            <a:endParaRPr lang="en-US" sz="1000" dirty="0"/>
          </a:p>
        </p:txBody>
      </p:sp>
      <p:sp>
        <p:nvSpPr>
          <p:cNvPr id="13" name="Oval 12"/>
          <p:cNvSpPr/>
          <p:nvPr/>
        </p:nvSpPr>
        <p:spPr>
          <a:xfrm>
            <a:off x="3331369" y="4333874"/>
            <a:ext cx="173831" cy="309563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Nix II pt 5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609600"/>
            <a:ext cx="6781800" cy="83099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Copy contents of folder rather than the folder itself</a:t>
            </a:r>
          </a:p>
          <a:p>
            <a:pPr marL="228600" indent="-228600"/>
            <a:r>
              <a:rPr lang="en-US" sz="1200" dirty="0"/>
              <a:t>Given that you want to copy the contents of the ./foo folder to the  already </a:t>
            </a:r>
            <a:r>
              <a:rPr lang="en-US" sz="1200" dirty="0" err="1"/>
              <a:t>existintg</a:t>
            </a:r>
            <a:r>
              <a:rPr lang="en-US" sz="1200" dirty="0"/>
              <a:t> ./bar folder</a:t>
            </a:r>
          </a:p>
          <a:p>
            <a:pPr marL="228600" indent="-228600"/>
            <a:r>
              <a:rPr lang="en-US" sz="1200" dirty="0"/>
              <a:t>Use the dot operator after the slash, it means “the contents of”</a:t>
            </a:r>
          </a:p>
          <a:p>
            <a:pPr marL="228600" indent="-228600"/>
            <a:r>
              <a:rPr lang="en-US" sz="1200" dirty="0"/>
              <a:t>&gt;cp ./foo/.  ./bar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286000"/>
            <a:ext cx="7086600" cy="156966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Where are users home directories?</a:t>
            </a:r>
          </a:p>
          <a:p>
            <a:pPr marL="228600" indent="-228600"/>
            <a:r>
              <a:rPr lang="en-US" sz="1200" b="1" dirty="0"/>
              <a:t>/home/&lt;user&gt;</a:t>
            </a:r>
          </a:p>
          <a:p>
            <a:pPr marL="228600" indent="-228600"/>
            <a:endParaRPr lang="en-US" sz="1200" b="1" dirty="0"/>
          </a:p>
          <a:p>
            <a:pPr marL="228600" indent="-228600"/>
            <a:endParaRPr lang="en-US" sz="1200" b="1" dirty="0"/>
          </a:p>
          <a:p>
            <a:pPr marL="228600" indent="-228600"/>
            <a:endParaRPr lang="en-US" sz="1200" b="1" dirty="0"/>
          </a:p>
          <a:p>
            <a:pPr marL="228600" indent="-228600"/>
            <a:endParaRPr lang="en-US" sz="1200" b="1" dirty="0"/>
          </a:p>
          <a:p>
            <a:pPr marL="228600" indent="-228600"/>
            <a:endParaRPr lang="en-US" sz="1200" b="1" dirty="0"/>
          </a:p>
          <a:p>
            <a:pPr marL="228600" indent="-228600"/>
            <a:r>
              <a:rPr lang="en-US" sz="1200" b="1" dirty="0"/>
              <a:t>this is Adler, I typed cd /home/&lt;tab&gt;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655510"/>
            <a:ext cx="69342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228600" y="4165937"/>
            <a:ext cx="3876675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extract .tar file</a:t>
            </a:r>
          </a:p>
          <a:p>
            <a:pPr marL="228600" indent="-228600"/>
            <a:r>
              <a:rPr lang="en-US" sz="1200" dirty="0"/>
              <a:t>&gt;tar –</a:t>
            </a:r>
            <a:r>
              <a:rPr lang="en-US" sz="1200" dirty="0" err="1"/>
              <a:t>xvf</a:t>
            </a:r>
            <a:r>
              <a:rPr lang="en-US" sz="1200" dirty="0"/>
              <a:t>  file.tar </a:t>
            </a:r>
          </a:p>
          <a:p>
            <a:pPr marL="228600" indent="-228600"/>
            <a:r>
              <a:rPr lang="en-US" sz="1200" dirty="0"/>
              <a:t>to extract the file to current directory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4927937"/>
            <a:ext cx="45720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create .tar file</a:t>
            </a:r>
          </a:p>
          <a:p>
            <a:pPr marL="228600" indent="-228600"/>
            <a:r>
              <a:rPr lang="en-US" sz="1200" dirty="0"/>
              <a:t>&gt;tar –</a:t>
            </a:r>
            <a:r>
              <a:rPr lang="en-US" sz="1200" dirty="0" err="1"/>
              <a:t>cvf</a:t>
            </a:r>
            <a:r>
              <a:rPr lang="en-US" sz="1200" dirty="0"/>
              <a:t>  tarfile_name.tar  </a:t>
            </a:r>
            <a:r>
              <a:rPr lang="en-US" sz="1200" dirty="0" err="1"/>
              <a:t>path_to_objects_to_compress</a:t>
            </a:r>
            <a:r>
              <a:rPr lang="en-US" sz="1200" dirty="0"/>
              <a:t>/*</a:t>
            </a:r>
          </a:p>
          <a:p>
            <a:pPr marL="228600" indent="-228600"/>
            <a:r>
              <a:rPr lang="en-US" sz="1200" dirty="0"/>
              <a:t>to create tar file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28600" y="5689937"/>
            <a:ext cx="13716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Tar options</a:t>
            </a:r>
            <a:endParaRPr lang="en-US" sz="1200" dirty="0"/>
          </a:p>
          <a:p>
            <a:pPr marL="228600" indent="-228600"/>
            <a:r>
              <a:rPr lang="en-US" sz="1200" dirty="0"/>
              <a:t>-c create</a:t>
            </a:r>
          </a:p>
          <a:p>
            <a:pPr marL="228600" indent="-228600"/>
            <a:r>
              <a:rPr lang="en-US" sz="1200" dirty="0"/>
              <a:t>-x extract</a:t>
            </a:r>
          </a:p>
          <a:p>
            <a:pPr marL="228600" indent="-228600"/>
            <a:r>
              <a:rPr lang="en-US" sz="1200" dirty="0"/>
              <a:t>-v verbose</a:t>
            </a:r>
          </a:p>
          <a:p>
            <a:pPr marL="228600" indent="-228600"/>
            <a:r>
              <a:rPr lang="en-US" sz="1200" dirty="0"/>
              <a:t>-f file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28600" y="1563469"/>
            <a:ext cx="3876675" cy="646331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 err="1"/>
              <a:t>wc</a:t>
            </a:r>
            <a:r>
              <a:rPr lang="en-US" sz="1200" b="1" dirty="0"/>
              <a:t> use case</a:t>
            </a:r>
          </a:p>
          <a:p>
            <a:pPr marL="228600" indent="-228600"/>
            <a:r>
              <a:rPr lang="en-US" sz="1200" dirty="0"/>
              <a:t>&gt;some command | </a:t>
            </a:r>
            <a:r>
              <a:rPr lang="en-US" sz="1200" dirty="0" err="1"/>
              <a:t>wlc</a:t>
            </a:r>
            <a:r>
              <a:rPr lang="en-US" sz="1200" dirty="0"/>
              <a:t> –l</a:t>
            </a:r>
          </a:p>
          <a:p>
            <a:pPr marL="228600" indent="-228600"/>
            <a:r>
              <a:rPr lang="en-US" sz="1200" dirty="0"/>
              <a:t>gives the number of lines produced by the command.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772400" cy="4572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Nix III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3657600"/>
            <a:ext cx="19812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/>
              <a:t>Project Alias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fs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sp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err="1"/>
              <a:t>cdsuper</a:t>
            </a:r>
            <a:endParaRPr lang="en-US" sz="1200" b="1" i="1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sps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6858000" y="3874532"/>
            <a:ext cx="1981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/>
              <a:t>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cdbuild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buildme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76200"/>
            <a:ext cx="3276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Tcsh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04800" y="457200"/>
            <a:ext cx="3962400" cy="6401753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End reverse isearch</a:t>
            </a:r>
          </a:p>
          <a:p>
            <a:pPr marL="342900" indent="-342900"/>
            <a:r>
              <a:rPr lang="en-US" sz="1000" dirty="0"/>
              <a:t>&gt;C-e or C-a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yank</a:t>
            </a:r>
          </a:p>
          <a:p>
            <a:pPr marL="342900" indent="-342900"/>
            <a:r>
              <a:rPr lang="en-US" sz="1000" dirty="0"/>
              <a:t>&gt;C-y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yank pop</a:t>
            </a:r>
          </a:p>
          <a:p>
            <a:pPr marL="342900" indent="-342900"/>
            <a:r>
              <a:rPr lang="en-US" sz="1000" dirty="0"/>
              <a:t>&gt;M-y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expand glob</a:t>
            </a:r>
          </a:p>
          <a:p>
            <a:pPr marL="342900" indent="-342900"/>
            <a:r>
              <a:rPr lang="en-US" sz="1000" dirty="0"/>
              <a:t>&gt;C-x *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expand history </a:t>
            </a:r>
          </a:p>
          <a:p>
            <a:pPr marL="342900" indent="-342900"/>
            <a:r>
              <a:rPr lang="en-US" sz="1000" dirty="0"/>
              <a:t>&gt;M-space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last arg from previous command</a:t>
            </a:r>
          </a:p>
          <a:p>
            <a:pPr marL="342900" indent="-342900"/>
            <a:r>
              <a:rPr lang="en-US" sz="1000" dirty="0"/>
              <a:t>&gt;M-. 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‘run in backquotes’</a:t>
            </a:r>
          </a:p>
          <a:p>
            <a:pPr marL="342900" indent="-342900"/>
            <a:r>
              <a:rPr lang="en-US" sz="1000" dirty="0"/>
              <a:t> </a:t>
            </a:r>
            <a:r>
              <a:rPr lang="en-US" sz="1000" b="1" dirty="0"/>
              <a:t>tcsh does not have $(cmd)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Nth history arg </a:t>
            </a:r>
            <a:r>
              <a:rPr lang="en-US" sz="1000" dirty="0" err="1"/>
              <a:t>prev</a:t>
            </a:r>
            <a:r>
              <a:rPr lang="en-US" sz="1000" dirty="0"/>
              <a:t> command</a:t>
            </a:r>
          </a:p>
          <a:p>
            <a:pPr marL="342900" indent="-342900"/>
            <a:r>
              <a:rPr lang="en-US" sz="1000" dirty="0"/>
              <a:t>&gt;!:n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assignment  (is different, no space around  equals sign)</a:t>
            </a:r>
          </a:p>
          <a:p>
            <a:pPr marL="342900" indent="-342900"/>
            <a:r>
              <a:rPr lang="en-US" sz="1000" dirty="0"/>
              <a:t>&gt;set foo=‘bar’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Wingdings" pitchFamily="2" charset="2"/>
              <a:buChar char="§"/>
            </a:pPr>
            <a:r>
              <a:rPr lang="en-US" sz="1000" dirty="0"/>
              <a:t>handy for copy or moves</a:t>
            </a:r>
          </a:p>
          <a:p>
            <a:pPr marL="342900" indent="-342900"/>
            <a:r>
              <a:rPr lang="en-US" sz="1000" dirty="0"/>
              <a:t>&gt;set tempdir=$cwd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echo var to std out, don’t run</a:t>
            </a:r>
          </a:p>
          <a:p>
            <a:pPr marL="342900" indent="-342900"/>
            <a:r>
              <a:rPr lang="en-US" sz="1000" dirty="0"/>
              <a:t>&gt;echo $foo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Show all env vars0</a:t>
            </a:r>
          </a:p>
          <a:p>
            <a:pPr marL="342900" indent="-342900"/>
            <a:r>
              <a:rPr lang="en-US" sz="1000" dirty="0"/>
              <a:t>&gt;echo $&lt;tab&gt;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Name of current dir without the full path</a:t>
            </a:r>
          </a:p>
          <a:p>
            <a:pPr marL="342900" indent="-342900"/>
            <a:r>
              <a:rPr lang="en-US" sz="1000" dirty="0"/>
              <a:t>&gt;</a:t>
            </a:r>
            <a:r>
              <a:rPr lang="en-US" sz="1000" dirty="0" err="1"/>
              <a:t>basename</a:t>
            </a:r>
            <a:r>
              <a:rPr lang="en-US" sz="1000" dirty="0"/>
              <a:t> "$PWD“</a:t>
            </a:r>
          </a:p>
          <a:p>
            <a:pPr marL="342900" indent="-342900"/>
            <a:endParaRPr lang="en-US" sz="10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1000" dirty="0"/>
              <a:t>Change a password</a:t>
            </a:r>
          </a:p>
          <a:p>
            <a:pPr marL="342900" indent="-342900"/>
            <a:r>
              <a:rPr lang="en-US" sz="1000" dirty="0"/>
              <a:t>&gt;</a:t>
            </a:r>
            <a:r>
              <a:rPr lang="en-US" sz="1000" dirty="0" err="1"/>
              <a:t>passwd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4572000" y="4736068"/>
            <a:ext cx="2971800" cy="1384995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/>
              <a:t>Project Alias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$USER_APP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$HDL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$PROJ_HOME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cdph </a:t>
            </a:r>
            <a:r>
              <a:rPr lang="en-US" sz="1200" b="1" i="1" dirty="0">
                <a:solidFill>
                  <a:srgbClr val="00B050"/>
                </a:solidFill>
              </a:rPr>
              <a:t>(project home)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$FPGA_FW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 err="1"/>
              <a:t>cdfw</a:t>
            </a:r>
            <a:r>
              <a:rPr lang="en-US" sz="1200" b="1" i="1" dirty="0"/>
              <a:t> (framework home)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0" y="609600"/>
            <a:ext cx="3962400" cy="138499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200" b="1" dirty="0"/>
              <a:t>time a script</a:t>
            </a:r>
          </a:p>
          <a:p>
            <a:pPr marL="342900" indent="-342900"/>
            <a:r>
              <a:rPr lang="en-US" sz="1200" dirty="0"/>
              <a:t>&gt;time</a:t>
            </a:r>
          </a:p>
          <a:p>
            <a:pPr marL="342900" indent="-342900"/>
            <a:r>
              <a:rPr lang="en-US" sz="1200" dirty="0"/>
              <a:t>Example</a:t>
            </a:r>
          </a:p>
          <a:p>
            <a:pPr marL="342900" indent="-342900"/>
            <a:r>
              <a:rPr lang="en-US" sz="1200" dirty="0"/>
              <a:t>&gt;time sleep 30</a:t>
            </a:r>
          </a:p>
          <a:p>
            <a:pPr marL="342900" indent="-342900"/>
            <a:r>
              <a:rPr lang="en-US" sz="1200" dirty="0"/>
              <a:t>produces</a:t>
            </a:r>
          </a:p>
          <a:p>
            <a:pPr marL="342900" indent="-342900"/>
            <a:r>
              <a:rPr lang="en-US" sz="1200" dirty="0"/>
              <a:t>  </a:t>
            </a:r>
            <a:r>
              <a:rPr lang="pl-PL" sz="1200" dirty="0"/>
              <a:t>0.000u </a:t>
            </a:r>
            <a:r>
              <a:rPr lang="en-US" sz="1200" dirty="0"/>
              <a:t> </a:t>
            </a:r>
            <a:r>
              <a:rPr lang="pl-PL" sz="1200" dirty="0"/>
              <a:t>0.001s </a:t>
            </a:r>
            <a:r>
              <a:rPr lang="en-US" sz="1200" dirty="0"/>
              <a:t> </a:t>
            </a:r>
            <a:r>
              <a:rPr lang="pl-PL" sz="1200" b="1" dirty="0"/>
              <a:t>0:30.00 </a:t>
            </a:r>
            <a:r>
              <a:rPr lang="pl-PL" sz="1200" dirty="0"/>
              <a:t>0.0%</a:t>
            </a:r>
            <a:r>
              <a:rPr lang="en-US" sz="1200" dirty="0"/>
              <a:t>   </a:t>
            </a:r>
            <a:r>
              <a:rPr lang="pl-PL" sz="1200" dirty="0"/>
              <a:t>0+0k 0+0io 0pf+0w</a:t>
            </a:r>
            <a:endParaRPr lang="en-US" sz="1200" dirty="0"/>
          </a:p>
          <a:p>
            <a:pPr marL="342900" indent="-342900"/>
            <a:r>
              <a:rPr lang="en-US" sz="1200" dirty="0"/>
              <a:t>The 3</a:t>
            </a:r>
            <a:r>
              <a:rPr lang="en-US" sz="1200" baseline="30000" dirty="0"/>
              <a:t>rd</a:t>
            </a:r>
            <a:r>
              <a:rPr lang="en-US" sz="1200" dirty="0"/>
              <a:t> field is the clock time</a:t>
            </a:r>
          </a:p>
        </p:txBody>
      </p:sp>
      <p:sp>
        <p:nvSpPr>
          <p:cNvPr id="14" name="Oval 13"/>
          <p:cNvSpPr/>
          <p:nvPr/>
        </p:nvSpPr>
        <p:spPr>
          <a:xfrm>
            <a:off x="533400" y="3200400"/>
            <a:ext cx="1524000" cy="228600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417643" y="3048000"/>
            <a:ext cx="1620957" cy="553998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This means the ` character, </a:t>
            </a:r>
          </a:p>
          <a:p>
            <a:r>
              <a:rPr lang="en-US" sz="1000" dirty="0"/>
              <a:t>which is above the tab key,</a:t>
            </a:r>
          </a:p>
          <a:p>
            <a:r>
              <a:rPr lang="en-US" sz="1000" b="1" dirty="0"/>
              <a:t>not the single quote1</a:t>
            </a:r>
          </a:p>
        </p:txBody>
      </p:sp>
      <p:cxnSp>
        <p:nvCxnSpPr>
          <p:cNvPr id="17" name="Straight Arrow Connector 16"/>
          <p:cNvCxnSpPr>
            <a:endCxn id="14" idx="6"/>
          </p:cNvCxnSpPr>
          <p:nvPr/>
        </p:nvCxnSpPr>
        <p:spPr>
          <a:xfrm flipH="1" flipV="1">
            <a:off x="2057400" y="3314700"/>
            <a:ext cx="381000" cy="381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33600" y="2057400"/>
            <a:ext cx="1752600" cy="70788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800" dirty="0"/>
              <a:t>&gt;!grep</a:t>
            </a:r>
          </a:p>
          <a:p>
            <a:r>
              <a:rPr lang="en-US" sz="800" dirty="0"/>
              <a:t>cursor just after the p</a:t>
            </a:r>
          </a:p>
          <a:p>
            <a:r>
              <a:rPr lang="en-US" sz="800" dirty="0"/>
              <a:t>then key M-space</a:t>
            </a:r>
          </a:p>
          <a:p>
            <a:r>
              <a:rPr lang="en-US" sz="800" dirty="0"/>
              <a:t>expands to the most recent grep </a:t>
            </a:r>
          </a:p>
          <a:p>
            <a:r>
              <a:rPr lang="en-US" sz="800" dirty="0"/>
              <a:t>command in history at the prompt.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676400" y="2362200"/>
            <a:ext cx="457200" cy="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72000" y="6160532"/>
            <a:ext cx="1981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/>
              <a:t>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cdbuild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buildme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4572000" y="152400"/>
            <a:ext cx="32766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Tcsh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0" y="2104264"/>
            <a:ext cx="3962400" cy="1508105"/>
          </a:xfrm>
          <a:prstGeom prst="rect">
            <a:avLst/>
          </a:prstGeom>
          <a:ln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1200" b="1" dirty="0"/>
              <a:t>create simlink</a:t>
            </a:r>
            <a:r>
              <a:rPr lang="en-US" sz="1200" dirty="0"/>
              <a:t>  (allows files to live in other places)</a:t>
            </a:r>
          </a:p>
          <a:p>
            <a:pPr marL="342900" indent="-342900"/>
            <a:r>
              <a:rPr lang="en-US" sz="1200" dirty="0"/>
              <a:t>&gt;ln -sf /Path/referenced/by/symlink_name    </a:t>
            </a:r>
            <a:r>
              <a:rPr lang="en-US" sz="1200" dirty="0" err="1"/>
              <a:t>symlink_name</a:t>
            </a:r>
            <a:endParaRPr lang="en-US" sz="1200" dirty="0"/>
          </a:p>
          <a:p>
            <a:pPr marL="342900" indent="-342900"/>
            <a:r>
              <a:rPr lang="en-US" sz="1200" dirty="0"/>
              <a:t>s means symbolic</a:t>
            </a:r>
          </a:p>
          <a:p>
            <a:pPr marL="342900" indent="-342900"/>
            <a:r>
              <a:rPr lang="en-US" sz="1200" dirty="0"/>
              <a:t>f means force</a:t>
            </a:r>
          </a:p>
          <a:p>
            <a:pPr marL="342900" indent="-342900"/>
            <a:r>
              <a:rPr lang="en-US" sz="1200" dirty="0"/>
              <a:t>put these in a script, then run the script from a 3</a:t>
            </a:r>
            <a:r>
              <a:rPr lang="en-US" sz="1200" baseline="30000" dirty="0"/>
              <a:t>rd</a:t>
            </a:r>
            <a:r>
              <a:rPr lang="en-US" sz="1200" dirty="0"/>
              <a:t> place (avoid large file creation during simulation)</a:t>
            </a:r>
          </a:p>
          <a:p>
            <a:pPr marL="342900" indent="-342900"/>
            <a:r>
              <a:rPr lang="en-US" sz="1200" dirty="0"/>
              <a:t>example:</a:t>
            </a:r>
          </a:p>
          <a:p>
            <a:pPr marL="342900" indent="-342900"/>
            <a:r>
              <a:rPr lang="en-US" sz="800" dirty="0"/>
              <a:t>ln -sf $PSD_CORE/testbench/</a:t>
            </a:r>
            <a:r>
              <a:rPr lang="en-US" sz="800" dirty="0" err="1"/>
              <a:t>wideband_channelizer</a:t>
            </a:r>
            <a:r>
              <a:rPr lang="en-US" sz="800" dirty="0"/>
              <a:t>/</a:t>
            </a:r>
            <a:r>
              <a:rPr lang="en-US" sz="800" dirty="0" err="1"/>
              <a:t>dpath</a:t>
            </a:r>
            <a:r>
              <a:rPr lang="en-US" sz="800" dirty="0"/>
              <a:t>/file_chan.bin file_chan.bin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tcsh</a:t>
            </a:r>
            <a:r>
              <a:rPr lang="en-US" dirty="0"/>
              <a:t> setenv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3627" t="10000" r="66795" b="44901"/>
          <a:stretch>
            <a:fillRect/>
          </a:stretch>
        </p:blipFill>
        <p:spPr bwMode="auto">
          <a:xfrm>
            <a:off x="76200" y="925286"/>
            <a:ext cx="4592830" cy="3570514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14458" t="10185" r="66500" b="41945"/>
          <a:stretch>
            <a:fillRect/>
          </a:stretch>
        </p:blipFill>
        <p:spPr bwMode="auto">
          <a:xfrm>
            <a:off x="4846781" y="914400"/>
            <a:ext cx="4221019" cy="35814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err="1"/>
              <a:t>tcsh</a:t>
            </a:r>
            <a:r>
              <a:rPr lang="en-US" dirty="0"/>
              <a:t> set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 l="2336" t="8593" r="70664" b="74259"/>
          <a:stretch>
            <a:fillRect/>
          </a:stretch>
        </p:blipFill>
        <p:spPr bwMode="auto">
          <a:xfrm>
            <a:off x="381000" y="5023802"/>
            <a:ext cx="7543800" cy="1617028"/>
          </a:xfrm>
          <a:prstGeom prst="rect">
            <a:avLst/>
          </a:prstGeom>
          <a:noFill/>
          <a:ln w="38100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13500" t="15833" r="66063" b="32222"/>
          <a:stretch>
            <a:fillRect/>
          </a:stretch>
        </p:blipFill>
        <p:spPr bwMode="auto">
          <a:xfrm>
            <a:off x="381000" y="990600"/>
            <a:ext cx="4352772" cy="37338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6934200" y="5334000"/>
            <a:ext cx="1447800" cy="838200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44335" y="3886200"/>
            <a:ext cx="1247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Always</a:t>
            </a:r>
          </a:p>
          <a:p>
            <a:r>
              <a:rPr lang="en-US" dirty="0" err="1"/>
              <a:t>Prepend</a:t>
            </a:r>
            <a:endParaRPr lang="en-US" dirty="0"/>
          </a:p>
          <a:p>
            <a:r>
              <a:rPr lang="en-US" dirty="0"/>
              <a:t>To the path</a:t>
            </a:r>
          </a:p>
        </p:txBody>
      </p:sp>
      <p:cxnSp>
        <p:nvCxnSpPr>
          <p:cNvPr id="10" name="Straight Arrow Connector 9"/>
          <p:cNvCxnSpPr>
            <a:endCxn id="7" idx="7"/>
          </p:cNvCxnSpPr>
          <p:nvPr/>
        </p:nvCxnSpPr>
        <p:spPr>
          <a:xfrm flipH="1">
            <a:off x="8169974" y="4800600"/>
            <a:ext cx="440626" cy="656151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371600" y="1230868"/>
            <a:ext cx="259080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No spaces around the =</a:t>
            </a: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985838" y="1415534"/>
            <a:ext cx="385762" cy="265629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8956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Windows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5800" y="738187"/>
            <a:ext cx="4343400" cy="375487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endParaRPr lang="en-US" sz="1400" b="1" i="1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/>
              <a:t>Windows Explorer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M-d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Jump to address bar aka “Edit </a:t>
            </a:r>
            <a:r>
              <a:rPr lang="en-US" sz="1400" i="1" dirty="0" err="1"/>
              <a:t>url</a:t>
            </a:r>
            <a:r>
              <a:rPr lang="en-US" sz="1400" i="1" dirty="0"/>
              <a:t> “</a:t>
            </a:r>
          </a:p>
          <a:p>
            <a:pPr marL="1143000" lvl="2" indent="-228600"/>
            <a:r>
              <a:rPr lang="en-US" sz="1400" i="1" dirty="0"/>
              <a:t>	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F4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Selects ‘go to different folder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400" i="1" dirty="0"/>
              <a:t> View history</a:t>
            </a:r>
          </a:p>
          <a:p>
            <a:pPr marL="1143000" lvl="2" indent="-228600"/>
            <a:r>
              <a:rPr lang="en-US" sz="1400" i="1" dirty="0"/>
              <a:t>	   use up/</a:t>
            </a:r>
            <a:r>
              <a:rPr lang="en-US" sz="1400" i="1" dirty="0" err="1"/>
              <a:t>dn</a:t>
            </a:r>
            <a:r>
              <a:rPr lang="en-US" sz="1400" i="1" dirty="0"/>
              <a:t> to navigate history</a:t>
            </a:r>
          </a:p>
          <a:p>
            <a:pPr marL="1143000" lvl="2" indent="-228600"/>
            <a:endParaRPr lang="en-US" sz="1400" i="1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Note M-d followed by F4 OK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F4 followed by M-d does not work	</a:t>
            </a:r>
          </a:p>
          <a:p>
            <a:pPr marL="1143000" lvl="2" indent="-228600"/>
            <a:r>
              <a:rPr lang="en-US" sz="1400" i="1" dirty="0"/>
              <a:t>		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Backspace </a:t>
            </a:r>
            <a:r>
              <a:rPr lang="en-US" sz="1400" i="1" dirty="0"/>
              <a:t>Switch to parent folder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i="1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Control – shift-n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Open new folder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098282" y="50006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8925501">
            <a:off x="7905532" y="52010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sp>
        <p:nvSpPr>
          <p:cNvPr id="20" name="TextBox 19"/>
          <p:cNvSpPr txBox="1"/>
          <p:nvPr/>
        </p:nvSpPr>
        <p:spPr>
          <a:xfrm rot="18925501">
            <a:off x="7140267" y="6039212"/>
            <a:ext cx="35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7010400" y="59150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924799" y="50768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 flipV="1">
            <a:off x="7924800" y="59150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2868257">
            <a:off x="7384429" y="5198874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full</a:t>
            </a:r>
          </a:p>
        </p:txBody>
      </p:sp>
      <p:sp>
        <p:nvSpPr>
          <p:cNvPr id="34" name="TextBox 33"/>
          <p:cNvSpPr txBox="1"/>
          <p:nvPr/>
        </p:nvSpPr>
        <p:spPr>
          <a:xfrm rot="2868257">
            <a:off x="8076941" y="603324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781800" y="4953000"/>
            <a:ext cx="2133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6781800" y="4555093"/>
            <a:ext cx="2173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General CAD Navigation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2400" y="762000"/>
            <a:ext cx="4191000" cy="332398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endParaRPr lang="en-US" sz="1400" b="1" i="1" dirty="0"/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/>
              <a:t>Windows key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win pause/break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Open system dialog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win home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Minimize all windows except current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win D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Show desktop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400" i="1" dirty="0"/>
              <a:t>Repeat to restore window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win shift </a:t>
            </a:r>
            <a:r>
              <a:rPr lang="en-US" sz="1400" b="1" i="1" dirty="0" err="1"/>
              <a:t>rt</a:t>
            </a:r>
            <a:r>
              <a:rPr lang="en-US" sz="1400" b="1" i="1" dirty="0"/>
              <a:t> | left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Move window to other monitor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win up | down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Toggle vertical stretch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400" i="1" dirty="0"/>
              <a:t>use this 2x to minimize current  window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16" name="Rectangle 15"/>
          <p:cNvSpPr/>
          <p:nvPr/>
        </p:nvSpPr>
        <p:spPr>
          <a:xfrm>
            <a:off x="152400" y="5433536"/>
            <a:ext cx="4191000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/>
              <a:t>Same program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b="1" i="1" dirty="0"/>
              <a:t>ALT + F6 </a:t>
            </a:r>
            <a:r>
              <a:rPr lang="en-US" sz="1400" i="1" dirty="0"/>
              <a:t>Switch windows of same program</a:t>
            </a:r>
          </a:p>
          <a:p>
            <a:pPr marL="685800" lvl="1" indent="-228600">
              <a:buFont typeface="Arial" pitchFamily="34" charset="0"/>
              <a:buChar char="•"/>
            </a:pPr>
            <a:endParaRPr lang="en-US" sz="1400" dirty="0"/>
          </a:p>
        </p:txBody>
      </p:sp>
      <p:sp>
        <p:nvSpPr>
          <p:cNvPr id="17" name="Rectangle 16"/>
          <p:cNvSpPr/>
          <p:nvPr/>
        </p:nvSpPr>
        <p:spPr>
          <a:xfrm>
            <a:off x="152400" y="4214336"/>
            <a:ext cx="4191000" cy="738664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/>
              <a:t>General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i="1" dirty="0"/>
              <a:t>ALT + underlined </a:t>
            </a:r>
            <a:r>
              <a:rPr lang="en-US" sz="1400" i="1" dirty="0"/>
              <a:t>letter in dialog box, move to item</a:t>
            </a:r>
          </a:p>
          <a:p>
            <a:pPr marL="685800" lvl="1" indent="-228600"/>
            <a:endParaRPr lang="en-US" sz="1400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4812282" y="50006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8925501">
            <a:off x="5619532" y="5201011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</a:t>
            </a:r>
          </a:p>
        </p:txBody>
      </p:sp>
      <p:sp>
        <p:nvSpPr>
          <p:cNvPr id="23" name="TextBox 22"/>
          <p:cNvSpPr txBox="1"/>
          <p:nvPr/>
        </p:nvSpPr>
        <p:spPr>
          <a:xfrm rot="18925501">
            <a:off x="4841443" y="603921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4724400" y="59150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638799" y="5076825"/>
            <a:ext cx="762000" cy="685800"/>
          </a:xfrm>
          <a:prstGeom prst="line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5638800" y="5915025"/>
            <a:ext cx="685800" cy="762000"/>
          </a:xfrm>
          <a:prstGeom prst="straightConnector1">
            <a:avLst/>
          </a:prstGeom>
          <a:ln>
            <a:solidFill>
              <a:srgbClr val="92D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868257">
            <a:off x="4918893" y="5198874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ascend</a:t>
            </a:r>
          </a:p>
        </p:txBody>
      </p:sp>
      <p:sp>
        <p:nvSpPr>
          <p:cNvPr id="28" name="TextBox 27"/>
          <p:cNvSpPr txBox="1"/>
          <p:nvPr/>
        </p:nvSpPr>
        <p:spPr>
          <a:xfrm rot="2868257">
            <a:off x="5790941" y="6033245"/>
            <a:ext cx="598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area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95800" y="4953000"/>
            <a:ext cx="2133600" cy="1752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19600" y="4572000"/>
            <a:ext cx="2232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Cadence CAD Navigation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81000" y="329148"/>
            <a:ext cx="5410200" cy="378565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i="1" dirty="0"/>
              <a:t>Sim Vision Wave Window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Zoom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Full  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Out o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In I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Pan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 err="1"/>
              <a:t>Rt</a:t>
            </a:r>
            <a:r>
              <a:rPr lang="en-US" sz="1200" i="1" dirty="0"/>
              <a:t> -&gt;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L  &lt;-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History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M l/R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i="1" dirty="0"/>
              <a:t>Change radix </a:t>
            </a:r>
            <a:r>
              <a:rPr lang="en-US" sz="1200" i="1" dirty="0"/>
              <a:t>C-S  b | h | d |o |s for bin hex </a:t>
            </a:r>
            <a:r>
              <a:rPr lang="en-US" sz="1200" i="1" dirty="0" err="1"/>
              <a:t>dec</a:t>
            </a:r>
            <a:r>
              <a:rPr lang="en-US" sz="1200" i="1" dirty="0"/>
              <a:t> </a:t>
            </a:r>
            <a:r>
              <a:rPr lang="en-US" sz="1200" i="1" dirty="0" err="1"/>
              <a:t>oct</a:t>
            </a:r>
            <a:r>
              <a:rPr lang="en-US" sz="1200" i="1" dirty="0"/>
              <a:t> signed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/>
              <a:t>Cursors </a:t>
            </a:r>
            <a:r>
              <a:rPr lang="en-US" sz="1200" b="1" i="1" dirty="0"/>
              <a:t>primary </a:t>
            </a:r>
            <a:r>
              <a:rPr lang="en-US" sz="1200" i="1" dirty="0"/>
              <a:t>and </a:t>
            </a:r>
            <a:r>
              <a:rPr lang="en-US" sz="1200" b="1" i="1" dirty="0"/>
              <a:t>base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Set primary by left clicking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i="1" dirty="0"/>
              <a:t>set base by middle clicking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/>
              <a:t>To snap a cursor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i="1" dirty="0"/>
              <a:t>Hover the mouse over it (cursor appearance will change to bold)</a:t>
            </a:r>
          </a:p>
          <a:p>
            <a:pPr marL="1143000" lvl="2" indent="-228600">
              <a:buFont typeface="+mj-lt"/>
              <a:buAutoNum type="arabicPeriod"/>
            </a:pPr>
            <a:r>
              <a:rPr lang="en-US" sz="1200" i="1" dirty="0"/>
              <a:t>Drag it to an edge.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/>
              <a:t>View/show full signal names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/>
              <a:t>Explore/Count edges seems very useful (select signal first </a:t>
            </a:r>
            <a:r>
              <a:rPr lang="en-US" sz="1200" i="1" dirty="0">
                <a:sym typeface="Wingdings" pitchFamily="2" charset="2"/>
              </a:rPr>
              <a:t>)</a:t>
            </a:r>
            <a:endParaRPr lang="en-US" sz="1200" i="1" dirty="0"/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i="1" dirty="0"/>
              <a:t>F2 to run</a:t>
            </a:r>
            <a:endParaRPr 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4724400"/>
            <a:ext cx="19812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15"/>
          <p:cNvSpPr/>
          <p:nvPr/>
        </p:nvSpPr>
        <p:spPr>
          <a:xfrm>
            <a:off x="381000" y="4343400"/>
            <a:ext cx="2438400" cy="2362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4343400"/>
            <a:ext cx="204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get a new cursor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971800" y="6320135"/>
            <a:ext cx="4889800" cy="461665"/>
          </a:xfrm>
          <a:prstGeom prst="rect">
            <a:avLst/>
          </a:prstGeom>
          <a:noFill/>
          <a:ln>
            <a:solidFill>
              <a:schemeClr val="accent3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/>
              <a:t>Short and helpful Simvision tutorials</a:t>
            </a:r>
          </a:p>
          <a:p>
            <a:r>
              <a:rPr lang="en-US" sz="1200" dirty="0"/>
              <a:t>https://youtu.be/_TzFkAcOR5s?list=PLYdInKVfi0KYzCjnkgRgDXFJcKyQRz6eM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9800" y="1066800"/>
            <a:ext cx="2895600" cy="1477328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To run without the GUI during simulation time:</a:t>
            </a:r>
          </a:p>
          <a:p>
            <a:r>
              <a:rPr lang="en-US" dirty="0"/>
              <a:t>After simulation completes</a:t>
            </a:r>
          </a:p>
          <a:p>
            <a:r>
              <a:rPr lang="en-US" dirty="0"/>
              <a:t>invoke SimVision </a:t>
            </a:r>
          </a:p>
          <a:p>
            <a:r>
              <a:rPr lang="en-US" dirty="0"/>
              <a:t>&gt;simvision waves.shm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5105400"/>
            <a:ext cx="3200400" cy="106680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3124200" y="4343400"/>
            <a:ext cx="2743200" cy="64633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Change display timescale:</a:t>
            </a:r>
          </a:p>
          <a:p>
            <a:r>
              <a:rPr lang="en-US" b="1" dirty="0"/>
              <a:t>Click this button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850481" y="5036344"/>
            <a:ext cx="92869" cy="266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2426732"/>
            <a:ext cx="5600701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Cadence irun needs a dump.tcl to save </a:t>
            </a:r>
            <a:br>
              <a:rPr lang="en-US" sz="3200" dirty="0"/>
            </a:br>
            <a:r>
              <a:rPr lang="en-US" sz="3200" dirty="0"/>
              <a:t>any wave results (default folder name is ncsim.shm)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2133600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file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3505200"/>
            <a:ext cx="2590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7010400" y="2895600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tell irun to</a:t>
            </a:r>
          </a:p>
          <a:p>
            <a:r>
              <a:rPr lang="en-US" dirty="0"/>
              <a:t> use the file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8812" y="4712732"/>
            <a:ext cx="3298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there is more going on than</a:t>
            </a:r>
          </a:p>
          <a:p>
            <a:r>
              <a:rPr lang="en-US" dirty="0"/>
              <a:t>wave dumping here.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676400"/>
            <a:ext cx="5181600" cy="1574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signal display to analog</a:t>
            </a:r>
          </a:p>
        </p:txBody>
      </p:sp>
      <p:pic>
        <p:nvPicPr>
          <p:cNvPr id="18" name="Picture 17" descr="Screenshot-9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066800" y="3801452"/>
            <a:ext cx="5181600" cy="13039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90600" y="1219200"/>
            <a:ext cx="3279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1) Format-&gt;Analog/</a:t>
            </a:r>
            <a:r>
              <a:rPr lang="en-US" dirty="0" err="1"/>
              <a:t>Sample+Hold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38200" y="3420451"/>
            <a:ext cx="533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2) Click the small “Fit data on the y-axis for all signals..”</a:t>
            </a:r>
          </a:p>
        </p:txBody>
      </p:sp>
      <p:pic>
        <p:nvPicPr>
          <p:cNvPr id="22" name="Picture 21" descr="Screenshot-9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066800" y="5638800"/>
            <a:ext cx="4724400" cy="9906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200" y="5257800"/>
            <a:ext cx="317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look something like this: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1" y="1647713"/>
            <a:ext cx="4800600" cy="7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838200" y="3059668"/>
            <a:ext cx="2531945" cy="36933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Menu: Format/Expand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3657600"/>
            <a:ext cx="3795622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Simvision “Expand” a bus/vector into bytes/nibbles:</a:t>
            </a:r>
            <a:br>
              <a:rPr lang="en-US" sz="2800" b="1" dirty="0"/>
            </a:br>
            <a:r>
              <a:rPr lang="en-US" sz="2800" dirty="0"/>
              <a:t>(looks like this)</a:t>
            </a:r>
          </a:p>
        </p:txBody>
      </p:sp>
      <p:sp>
        <p:nvSpPr>
          <p:cNvPr id="12" name="Oval 11"/>
          <p:cNvSpPr/>
          <p:nvPr/>
        </p:nvSpPr>
        <p:spPr>
          <a:xfrm>
            <a:off x="228600" y="1295400"/>
            <a:ext cx="6553200" cy="1447800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14800" y="990600"/>
            <a:ext cx="0" cy="304800"/>
          </a:xfrm>
          <a:prstGeom prst="straightConnector1">
            <a:avLst/>
          </a:prstGeom>
          <a:ln w="28575"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/>
              <a:t>Emacs use me II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6858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Open from cache</a:t>
            </a:r>
          </a:p>
          <a:p>
            <a:pPr marL="228600" indent="-228600"/>
            <a:r>
              <a:rPr lang="en-US" sz="1400" dirty="0"/>
              <a:t>C-F11</a:t>
            </a:r>
          </a:p>
        </p:txBody>
      </p:sp>
      <p:sp>
        <p:nvSpPr>
          <p:cNvPr id="5" name="Rectangle 4"/>
          <p:cNvSpPr/>
          <p:nvPr/>
        </p:nvSpPr>
        <p:spPr>
          <a:xfrm>
            <a:off x="228600" y="16002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My create project file</a:t>
            </a:r>
          </a:p>
          <a:p>
            <a:pPr marL="228600" indent="-228600"/>
            <a:r>
              <a:rPr lang="en-US" sz="1400" dirty="0"/>
              <a:t>C-u M-x my-create-project-file</a:t>
            </a:r>
          </a:p>
          <a:p>
            <a:pPr marL="228600" indent="-228600"/>
            <a:r>
              <a:rPr lang="en-US" sz="1400" dirty="0"/>
              <a:t>(runs findme.sh)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25908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Ack in Emacs</a:t>
            </a:r>
          </a:p>
          <a:p>
            <a:pPr marL="228600" indent="-228600"/>
            <a:r>
              <a:rPr lang="en-US" sz="1400" dirty="0"/>
              <a:t>M-x ack-and-a-half-same</a:t>
            </a:r>
          </a:p>
        </p:txBody>
      </p:sp>
      <p:sp>
        <p:nvSpPr>
          <p:cNvPr id="7" name="Rectangle 6"/>
          <p:cNvSpPr/>
          <p:nvPr/>
        </p:nvSpPr>
        <p:spPr>
          <a:xfrm>
            <a:off x="228600" y="3276600"/>
            <a:ext cx="3505200" cy="523220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Rectangle</a:t>
            </a:r>
          </a:p>
          <a:p>
            <a:pPr marL="228600" indent="-228600"/>
            <a:r>
              <a:rPr lang="en-US" sz="1400" dirty="0"/>
              <a:t>M-F9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86200" y="685800"/>
            <a:ext cx="3505200" cy="73866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Navigation</a:t>
            </a:r>
          </a:p>
          <a:p>
            <a:pPr marL="228600" indent="-228600"/>
            <a:r>
              <a:rPr lang="en-US" sz="1400" dirty="0"/>
              <a:t>M-r end of line</a:t>
            </a:r>
          </a:p>
          <a:p>
            <a:pPr marL="228600" indent="-228600"/>
            <a:r>
              <a:rPr lang="en-US" sz="1400" dirty="0"/>
              <a:t>M-u beginning of line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886200" y="1752600"/>
            <a:ext cx="4114800" cy="1169551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Magit</a:t>
            </a:r>
          </a:p>
          <a:p>
            <a:pPr marL="228600" indent="-228600"/>
            <a:r>
              <a:rPr lang="en-US" sz="1400" dirty="0"/>
              <a:t>C-c M-g l magit-log-file</a:t>
            </a:r>
          </a:p>
          <a:p>
            <a:pPr marL="228600" indent="-228600"/>
            <a:r>
              <a:rPr lang="en-US" sz="1400" dirty="0"/>
              <a:t>P </a:t>
            </a:r>
            <a:r>
              <a:rPr lang="en-US" sz="1400" dirty="0" err="1"/>
              <a:t>p</a:t>
            </a:r>
            <a:r>
              <a:rPr lang="en-US" sz="1400" dirty="0"/>
              <a:t>          magit-push</a:t>
            </a:r>
          </a:p>
          <a:p>
            <a:pPr marL="228600" indent="-228600"/>
            <a:r>
              <a:rPr lang="en-US" sz="1400" dirty="0"/>
              <a:t>K              git-</a:t>
            </a:r>
            <a:r>
              <a:rPr lang="en-US" sz="1400" dirty="0" err="1"/>
              <a:t>rm</a:t>
            </a:r>
            <a:r>
              <a:rPr lang="en-US" sz="1400" dirty="0"/>
              <a:t>-cached (remove from Git, keep local)</a:t>
            </a:r>
          </a:p>
          <a:p>
            <a:pPr marL="228600" indent="-228600"/>
            <a:r>
              <a:rPr lang="en-US" sz="1400" dirty="0"/>
              <a:t>                magit-file-checkout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Cadence help stuff 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" y="1447800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&gt;</a:t>
            </a:r>
            <a:r>
              <a:rPr lang="en-US" dirty="0" err="1"/>
              <a:t>cdnshelp</a:t>
            </a:r>
            <a:endParaRPr lang="en-US" dirty="0"/>
          </a:p>
          <a:p>
            <a:r>
              <a:rPr lang="en-US" dirty="0"/>
              <a:t>opens the help GUI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7000" y="990600"/>
            <a:ext cx="3581400" cy="2397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Down Arrow 12"/>
          <p:cNvSpPr/>
          <p:nvPr/>
        </p:nvSpPr>
        <p:spPr>
          <a:xfrm rot="16200000">
            <a:off x="1828800" y="1828800"/>
            <a:ext cx="457200" cy="762000"/>
          </a:xfrm>
          <a:prstGeom prst="down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47831" y="3657600"/>
            <a:ext cx="609000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irun note(s)</a:t>
            </a:r>
          </a:p>
          <a:p>
            <a:r>
              <a:rPr lang="en-US" dirty="0"/>
              <a:t>- irun is a wrapper which runs ncvlog, ncelab, and ncsim for you</a:t>
            </a:r>
          </a:p>
          <a:p>
            <a:r>
              <a:rPr lang="en-US" dirty="0"/>
              <a:t>- irun accepts the ncvlog and ncelab options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57200" y="914400"/>
            <a:ext cx="6400800" cy="2590800"/>
          </a:xfrm>
          <a:prstGeom prst="rect">
            <a:avLst/>
          </a:prstGeom>
          <a:noFill/>
          <a:ln w="95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" y="5105400"/>
            <a:ext cx="4098045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-&gt; Note how the help is organized</a:t>
            </a:r>
          </a:p>
          <a:p>
            <a:pPr>
              <a:buFontTx/>
              <a:buChar char="-"/>
            </a:pPr>
            <a:r>
              <a:rPr lang="en-US" dirty="0"/>
              <a:t>The ncvlog and ncelab options are</a:t>
            </a:r>
          </a:p>
          <a:p>
            <a:r>
              <a:rPr lang="en-US" dirty="0"/>
              <a:t>listed in their own section of the manual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800600"/>
            <a:ext cx="304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457200" y="4800600"/>
            <a:ext cx="8229600" cy="1905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Cadence help stuff II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28600" y="1676400"/>
            <a:ext cx="409804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-&gt; Note how the help is organized</a:t>
            </a:r>
          </a:p>
          <a:p>
            <a:pPr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tcl</a:t>
            </a:r>
            <a:r>
              <a:rPr lang="en-US" dirty="0"/>
              <a:t> has it’s own area also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28600" y="1371600"/>
            <a:ext cx="8229600" cy="1905000"/>
          </a:xfrm>
          <a:prstGeom prst="rect">
            <a:avLst/>
          </a:prstGeom>
          <a:noFill/>
          <a:ln w="95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1" y="1676400"/>
            <a:ext cx="391885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/>
          <p:nvPr/>
        </p:nvSpPr>
        <p:spPr>
          <a:xfrm>
            <a:off x="228600" y="3581400"/>
            <a:ext cx="8229600" cy="2590800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3733801"/>
            <a:ext cx="8229600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b="1" dirty="0"/>
              <a:t>ncelab is not verbose when it errors:</a:t>
            </a:r>
          </a:p>
          <a:p>
            <a:r>
              <a:rPr lang="en-US" sz="1000" b="1" dirty="0"/>
              <a:t>Example, you get this message then irun stops:</a:t>
            </a:r>
          </a:p>
          <a:p>
            <a:r>
              <a:rPr lang="en-US" sz="1000" dirty="0"/>
              <a:t>ncelab: *F,CUMSTS: Timescale directive missing on one or more modules</a:t>
            </a:r>
          </a:p>
          <a:p>
            <a:endParaRPr lang="en-US" sz="1000" dirty="0"/>
          </a:p>
          <a:p>
            <a:r>
              <a:rPr lang="en-US" sz="1000" dirty="0"/>
              <a:t>To get help on this message use the </a:t>
            </a:r>
            <a:r>
              <a:rPr lang="en-US" sz="1000" dirty="0" err="1"/>
              <a:t>nchelp</a:t>
            </a:r>
            <a:r>
              <a:rPr lang="en-US" sz="1000" dirty="0"/>
              <a:t> ncelab command like this:</a:t>
            </a:r>
          </a:p>
          <a:p>
            <a:r>
              <a:rPr lang="en-US" sz="1000" dirty="0"/>
              <a:t>&gt;</a:t>
            </a:r>
            <a:r>
              <a:rPr lang="en-US" sz="1000" dirty="0" err="1"/>
              <a:t>nchelp</a:t>
            </a:r>
            <a:r>
              <a:rPr lang="en-US" sz="1000" dirty="0"/>
              <a:t> ncelab CUMSTS</a:t>
            </a:r>
          </a:p>
          <a:p>
            <a:r>
              <a:rPr lang="en-US" sz="1000" dirty="0"/>
              <a:t>The message printed is:</a:t>
            </a:r>
          </a:p>
          <a:p>
            <a:r>
              <a:rPr lang="en-US" sz="1000" dirty="0" err="1"/>
              <a:t>nchelp</a:t>
            </a:r>
            <a:r>
              <a:rPr lang="en-US" sz="1000" dirty="0"/>
              <a:t>: 14.20-p001: (c) Copyright 1995-2015 Cadence Design Systems, Inc.</a:t>
            </a:r>
          </a:p>
          <a:p>
            <a:r>
              <a:rPr lang="en-US" sz="1000" dirty="0" err="1"/>
              <a:t>ncelab</a:t>
            </a:r>
            <a:r>
              <a:rPr lang="en-US" sz="1000" dirty="0"/>
              <a:t>/CUMSTS =</a:t>
            </a:r>
          </a:p>
          <a:p>
            <a:r>
              <a:rPr lang="en-US" sz="1000" dirty="0"/>
              <a:t>	If any module has been compiled with a timescale directive,</a:t>
            </a:r>
          </a:p>
          <a:p>
            <a:r>
              <a:rPr lang="en-US" sz="1000" dirty="0"/>
              <a:t>	the elaborator requires that all modules be compiled with</a:t>
            </a:r>
          </a:p>
          <a:p>
            <a:r>
              <a:rPr lang="en-US" sz="1000" dirty="0"/>
              <a:t>	a timescale directive. Use the -messages flag to have the</a:t>
            </a:r>
          </a:p>
          <a:p>
            <a:r>
              <a:rPr lang="en-US" sz="1000" dirty="0"/>
              <a:t>	timescales for each module printed. Use -TIMESCALE option to</a:t>
            </a:r>
          </a:p>
          <a:p>
            <a:r>
              <a:rPr lang="en-US" sz="1000" dirty="0"/>
              <a:t>	provide a timescale directive for all modules that don't have one.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Cadence Probe parameters in </a:t>
            </a:r>
            <a:r>
              <a:rPr lang="en-US" sz="2800" dirty="0" err="1"/>
              <a:t>runsim</a:t>
            </a:r>
            <a:r>
              <a:rPr lang="en-US" sz="2800" dirty="0"/>
              <a:t> flow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3657600"/>
            <a:ext cx="5562600" cy="2902226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0938" y="1051302"/>
            <a:ext cx="5568462" cy="245389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dirty="0"/>
              <a:t>Cadence license status</a:t>
            </a:r>
          </a:p>
        </p:txBody>
      </p:sp>
      <p:sp>
        <p:nvSpPr>
          <p:cNvPr id="5" name="Rectangle 4"/>
          <p:cNvSpPr/>
          <p:nvPr/>
        </p:nvSpPr>
        <p:spPr>
          <a:xfrm>
            <a:off x="152400" y="12192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t"/>
            <a:r>
              <a:rPr lang="en-US" sz="1600" dirty="0" err="1"/>
              <a:t>lmstat</a:t>
            </a:r>
            <a:r>
              <a:rPr lang="en-US" sz="1600" dirty="0"/>
              <a:t> -c $ATD_CADENCE_LICENSE -f </a:t>
            </a:r>
            <a:r>
              <a:rPr lang="en-US" sz="1600" dirty="0" err="1"/>
              <a:t>Incisive_Enterprise_Simulator</a:t>
            </a:r>
            <a:endParaRPr lang="en-US" sz="1600" dirty="0"/>
          </a:p>
          <a:p>
            <a:pPr fontAlgn="t"/>
            <a:endParaRPr lang="en-US" sz="1600" dirty="0"/>
          </a:p>
          <a:p>
            <a:pPr fontAlgn="t"/>
            <a:r>
              <a:rPr lang="en-US" sz="1600" dirty="0"/>
              <a:t>https://sites.google.com/a/motorolasolutions.com/csam_wiki/license-information/cadence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grep options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76200"/>
            <a:ext cx="8915400" cy="590931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en-US" sz="1400" dirty="0"/>
          </a:p>
          <a:p>
            <a:r>
              <a:rPr lang="en-US" sz="1400" dirty="0"/>
              <a:t>    -c count</a:t>
            </a:r>
          </a:p>
          <a:p>
            <a:r>
              <a:rPr lang="en-US" sz="1400" dirty="0"/>
              <a:t>    -- color=[never, auto, always]</a:t>
            </a:r>
          </a:p>
          <a:p>
            <a:r>
              <a:rPr lang="en-US" sz="1400" dirty="0"/>
              <a:t>        auto does not color when piped or redirected</a:t>
            </a:r>
          </a:p>
          <a:p>
            <a:r>
              <a:rPr lang="en-US" sz="1400" dirty="0"/>
              <a:t>        always can be used when piping to less –R to see colors in less</a:t>
            </a:r>
          </a:p>
          <a:p>
            <a:r>
              <a:rPr lang="en-US" sz="1400" dirty="0"/>
              <a:t>  -n print line number</a:t>
            </a:r>
          </a:p>
          <a:p>
            <a:r>
              <a:rPr lang="en-US" sz="1400" dirty="0"/>
              <a:t>  -A after</a:t>
            </a:r>
          </a:p>
          <a:p>
            <a:r>
              <a:rPr lang="en-US" sz="1400" dirty="0"/>
              <a:t>  -B before</a:t>
            </a:r>
          </a:p>
          <a:p>
            <a:r>
              <a:rPr lang="en-US" sz="1400" dirty="0"/>
              <a:t>  -C context</a:t>
            </a:r>
          </a:p>
          <a:p>
            <a:r>
              <a:rPr lang="en-US" sz="1400" dirty="0"/>
              <a:t>  -h, --no-filename Suppress the prefixing of file names on output.  This is the default when there is only one file.</a:t>
            </a:r>
          </a:p>
          <a:p>
            <a:r>
              <a:rPr lang="en-US" sz="1400" dirty="0"/>
              <a:t>        maybe use –h with -o</a:t>
            </a:r>
          </a:p>
          <a:p>
            <a:r>
              <a:rPr lang="en-US" sz="1400" dirty="0"/>
              <a:t>  -H, --with-filename, prints the filename on each line, is default when more than one file is grepped.</a:t>
            </a:r>
          </a:p>
          <a:p>
            <a:r>
              <a:rPr lang="en-US" sz="1400" dirty="0"/>
              <a:t>  -v non matching</a:t>
            </a:r>
          </a:p>
          <a:p>
            <a:r>
              <a:rPr lang="en-US" sz="1400" dirty="0"/>
              <a:t>  -F Interpret pattern as a fixed string (regex engine is slower)</a:t>
            </a:r>
          </a:p>
          <a:p>
            <a:r>
              <a:rPr lang="en-US" sz="1400" dirty="0"/>
              <a:t>  -f FILE obtain pattern from file, one per line</a:t>
            </a:r>
          </a:p>
          <a:p>
            <a:r>
              <a:rPr lang="en-US" sz="1400" dirty="0"/>
              <a:t>  -l suppress normal output, print matching file names</a:t>
            </a:r>
          </a:p>
          <a:p>
            <a:r>
              <a:rPr lang="en-US" sz="1400" dirty="0"/>
              <a:t>  -L suppress normal output, print non-matching file names</a:t>
            </a:r>
          </a:p>
          <a:p>
            <a:r>
              <a:rPr lang="en-US" sz="1400" dirty="0"/>
              <a:t>  -</a:t>
            </a:r>
            <a:r>
              <a:rPr lang="en-US" sz="1400" dirty="0" err="1"/>
              <a:t>i</a:t>
            </a:r>
            <a:r>
              <a:rPr lang="en-US" sz="1400" dirty="0"/>
              <a:t> case insensitive</a:t>
            </a:r>
          </a:p>
          <a:p>
            <a:r>
              <a:rPr lang="en-US" sz="1400" dirty="0"/>
              <a:t>  -m NUM, Max, Stop reading a file after NUM matching lines</a:t>
            </a:r>
          </a:p>
          <a:p>
            <a:r>
              <a:rPr lang="en-US" sz="1400" dirty="0"/>
              <a:t>  -n Print each line of output with the 1-based line number within its input file.</a:t>
            </a:r>
          </a:p>
          <a:p>
            <a:r>
              <a:rPr lang="en-US" sz="1400" dirty="0"/>
              <a:t>  -o Print only the matched parts of a matching line</a:t>
            </a:r>
          </a:p>
          <a:p>
            <a:r>
              <a:rPr lang="en-US" sz="1400" dirty="0"/>
              <a:t>      maybe use –o with –h for a very clean output.</a:t>
            </a:r>
            <a:br>
              <a:rPr lang="en-US" sz="1400" dirty="0"/>
            </a:br>
            <a:r>
              <a:rPr lang="en-US" sz="1400" dirty="0"/>
              <a:t>  -q quiet; do not write anything to standard output. Exit immediately with zero status if any match is found.</a:t>
            </a:r>
          </a:p>
          <a:p>
            <a:r>
              <a:rPr lang="en-US" sz="1400" dirty="0"/>
              <a:t>  -r recursive (syntax for this is convoluted, see next slide, maybe use ack which recurses by default)</a:t>
            </a:r>
          </a:p>
          <a:p>
            <a:r>
              <a:rPr lang="en-US" sz="1400" dirty="0"/>
              <a:t>  -P Perl style regex (use \s to match whitespace)</a:t>
            </a:r>
          </a:p>
          <a:p>
            <a:r>
              <a:rPr lang="en-US" sz="1400" dirty="0"/>
              <a:t>  -w word regexp</a:t>
            </a:r>
          </a:p>
          <a:p>
            <a:r>
              <a:rPr lang="en-US" sz="1400" dirty="0"/>
              <a:t>  -x print only lines where the whole line matches the regexp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76800" y="2743200"/>
            <a:ext cx="3492944" cy="9848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Ack</a:t>
            </a:r>
          </a:p>
          <a:p>
            <a:r>
              <a:rPr lang="en-US" sz="1400" dirty="0"/>
              <a:t>Ack does more than search files, for example:</a:t>
            </a:r>
          </a:p>
          <a:p>
            <a:r>
              <a:rPr lang="en-US" sz="1400" dirty="0"/>
              <a:t>&gt;ack -f --perl </a:t>
            </a:r>
          </a:p>
          <a:p>
            <a:r>
              <a:rPr lang="en-US" sz="1400" dirty="0"/>
              <a:t>creates list of all the Perl files in a tree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Grep Recursive syntax I</a:t>
            </a:r>
            <a:br>
              <a:rPr lang="en-US" dirty="0"/>
            </a:br>
            <a:r>
              <a:rPr lang="en-US" sz="2000" dirty="0"/>
              <a:t>maybe use ack, because it recurses by default, or use find . –iname |xargs grep</a:t>
            </a:r>
            <a:br>
              <a:rPr lang="en-US" sz="2000" dirty="0"/>
            </a:br>
            <a:r>
              <a:rPr lang="en-US" sz="2000" dirty="0">
                <a:hlinkClick r:id="rId3"/>
              </a:rPr>
              <a:t>how-do-</a:t>
            </a:r>
            <a:r>
              <a:rPr lang="en-US" sz="2000" dirty="0" err="1">
                <a:hlinkClick r:id="rId3"/>
              </a:rPr>
              <a:t>i</a:t>
            </a:r>
            <a:r>
              <a:rPr lang="en-US" sz="2000" dirty="0">
                <a:hlinkClick r:id="rId3"/>
              </a:rPr>
              <a:t>-grep-recursively</a:t>
            </a:r>
            <a:endParaRPr lang="en-US" sz="2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0313" t="36746" r="74140" b="58796"/>
          <a:stretch>
            <a:fillRect/>
          </a:stretch>
        </p:blipFill>
        <p:spPr bwMode="auto">
          <a:xfrm>
            <a:off x="228601" y="1584706"/>
            <a:ext cx="4724400" cy="381000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/>
          <a:srcRect l="12152" t="24815" r="66320" b="63951"/>
          <a:stretch>
            <a:fillRect/>
          </a:stretch>
        </p:blipFill>
        <p:spPr bwMode="auto">
          <a:xfrm>
            <a:off x="228600" y="2411238"/>
            <a:ext cx="6934200" cy="1017762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l="11806" t="39189" r="66250" b="47266"/>
          <a:stretch>
            <a:fillRect/>
          </a:stretch>
        </p:blipFill>
        <p:spPr bwMode="auto">
          <a:xfrm>
            <a:off x="228600" y="5488605"/>
            <a:ext cx="7010400" cy="1216995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228600" y="2041906"/>
            <a:ext cx="1820883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All file extensions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8600" y="3733800"/>
            <a:ext cx="299293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Limit files searched using glob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6235" y="4170402"/>
            <a:ext cx="6081345" cy="9233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MTF, working Example</a:t>
            </a:r>
          </a:p>
          <a:p>
            <a:r>
              <a:rPr lang="en-US" dirty="0"/>
              <a:t>grep -r --include ‘filename maybe wildcard’   ‘regex to search’  .</a:t>
            </a:r>
          </a:p>
          <a:p>
            <a:r>
              <a:rPr lang="en-US" dirty="0"/>
              <a:t>grep -r --include  ‘*.csh’  'c.*dir.*log files'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58140" y="4724400"/>
            <a:ext cx="2128660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glob passed to grep, </a:t>
            </a:r>
          </a:p>
          <a:p>
            <a:r>
              <a:rPr lang="en-US" dirty="0"/>
              <a:t>not to shell, like find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2209800" y="5257800"/>
            <a:ext cx="40386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09800" y="5029200"/>
            <a:ext cx="0" cy="228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Grep Recursive syntax II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068908" y="2514600"/>
            <a:ext cx="548429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grep -r   --include '*.sv'    --exclude-dir 'bin'     '</a:t>
            </a:r>
            <a:r>
              <a:rPr lang="en-US" dirty="0" err="1"/>
              <a:t>clk</a:t>
            </a:r>
            <a:r>
              <a:rPr lang="en-US" dirty="0"/>
              <a:t>'    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3400" y="3276600"/>
            <a:ext cx="2170338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Search only  *.sv files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14600" y="4126468"/>
            <a:ext cx="273485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Don’t search dir named bin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438400" y="2895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48200" y="3276600"/>
            <a:ext cx="2263440" cy="646331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search for lines </a:t>
            </a:r>
          </a:p>
          <a:p>
            <a:r>
              <a:rPr lang="en-US" dirty="0"/>
              <a:t>containing regexp ‘</a:t>
            </a:r>
            <a:r>
              <a:rPr lang="en-US" dirty="0" err="1"/>
              <a:t>clk</a:t>
            </a:r>
            <a:r>
              <a:rPr lang="en-US" dirty="0"/>
              <a:t>’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486400" y="2895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038600" y="2895600"/>
            <a:ext cx="0" cy="12192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876800" y="1764268"/>
            <a:ext cx="216136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Start search in $PWD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5943600" y="2133600"/>
            <a:ext cx="0" cy="381000"/>
          </a:xfrm>
          <a:prstGeom prst="straightConnector1">
            <a:avLst/>
          </a:prstGeom>
          <a:ln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Parenthesis shell expand vs. Regexp grouping</a:t>
            </a:r>
            <a:br>
              <a:rPr lang="en-US" sz="2800" b="1" dirty="0"/>
            </a:br>
            <a:r>
              <a:rPr lang="en-US" sz="2800" b="1" dirty="0"/>
              <a:t>Grep Related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1419761"/>
            <a:ext cx="8797408" cy="132343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Careful of parens at the command line.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Usually think about </a:t>
            </a:r>
            <a:r>
              <a:rPr lang="en-US" sz="1600" dirty="0" err="1"/>
              <a:t>parens</a:t>
            </a:r>
            <a:r>
              <a:rPr lang="en-US" sz="1600" dirty="0"/>
              <a:t> the from regexp perspective (that parens are literal unless escaped).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Remember that at the command line (echo foo) </a:t>
            </a:r>
            <a:r>
              <a:rPr lang="en-US" sz="1600" b="1" dirty="0"/>
              <a:t>runs the command in a subshell</a:t>
            </a:r>
            <a:r>
              <a:rPr lang="en-US" sz="16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The solution is to place parens in single quotes at the command line, to prevent expansion by the shell</a:t>
            </a:r>
          </a:p>
          <a:p>
            <a:r>
              <a:rPr lang="en-US" sz="1600" dirty="0"/>
              <a:t>&gt; grep ‘\(foo\|bar\)’ file.txt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apt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0" y="1828800"/>
            <a:ext cx="253518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&gt;apt list –installed</a:t>
            </a:r>
          </a:p>
          <a:p>
            <a:r>
              <a:rPr lang="en-US" dirty="0"/>
              <a:t>&gt;apt-get remove  --purge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-5 </a:t>
            </a:r>
            <a:br>
              <a:rPr lang="en-US" sz="2800" b="1" dirty="0"/>
            </a:br>
            <a:r>
              <a:rPr lang="en-US" sz="2800" b="1" dirty="0"/>
              <a:t>Quick Git command to see an old version of a file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752600"/>
            <a:ext cx="7467600" cy="310854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git show REVISION:&lt;path to file&gt;</a:t>
            </a:r>
          </a:p>
          <a:p>
            <a:endParaRPr lang="en-US" sz="1400" dirty="0"/>
          </a:p>
          <a:p>
            <a:pPr fontAlgn="base"/>
            <a:r>
              <a:rPr lang="en-US" sz="1400" dirty="0"/>
              <a:t>Replace REVISION with your actual revision (could be a Git commit SHA, a tag name, a branch name, a relative commit name, or any other way of identifying a commit in Git)</a:t>
            </a:r>
          </a:p>
          <a:p>
            <a:pPr fontAlgn="base"/>
            <a:r>
              <a:rPr lang="en-US" sz="1400" dirty="0"/>
              <a:t>For example, to view the version of file </a:t>
            </a:r>
            <a:r>
              <a:rPr lang="en-US" sz="1400" dirty="0" err="1"/>
              <a:t>src</a:t>
            </a:r>
            <a:r>
              <a:rPr lang="en-US" sz="1400" dirty="0"/>
              <a:t>/main.c from 4 commits ago, use: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&gt;git show HEAD~4:.emacs.d/icicles/</a:t>
            </a:r>
            <a:r>
              <a:rPr lang="en-US" sz="1400" dirty="0" err="1"/>
              <a:t>icicles.el</a:t>
            </a:r>
            <a:endParaRPr lang="en-US" sz="1400" dirty="0"/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This launches less type browser.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also can re-direct</a:t>
            </a:r>
          </a:p>
          <a:p>
            <a:pPr fontAlgn="base"/>
            <a:endParaRPr lang="en-US" sz="1400" dirty="0"/>
          </a:p>
          <a:p>
            <a:pPr fontAlgn="base"/>
            <a:r>
              <a:rPr lang="en-US" sz="1400" dirty="0"/>
              <a:t>&gt;git show HEAD~4:.emacs.d/icicles/</a:t>
            </a:r>
            <a:r>
              <a:rPr lang="en-US" sz="1400" dirty="0" err="1"/>
              <a:t>icicles.el</a:t>
            </a:r>
            <a:r>
              <a:rPr lang="en-US" sz="1400" dirty="0"/>
              <a:t>  &gt; temp.txt</a:t>
            </a:r>
          </a:p>
          <a:p>
            <a:pPr fontAlgn="base"/>
            <a:r>
              <a:rPr lang="en-US" sz="1400" dirty="0"/>
              <a:t>then open with emacs or something else.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1000"/>
            <a:ext cx="8229600" cy="1143000"/>
          </a:xfrm>
        </p:spPr>
        <p:txBody>
          <a:bodyPr/>
          <a:lstStyle/>
          <a:p>
            <a:r>
              <a:rPr lang="en-US" dirty="0"/>
              <a:t>use me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00" y="685800"/>
            <a:ext cx="3505200" cy="1815882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Create/append to short file with cat</a:t>
            </a:r>
          </a:p>
          <a:p>
            <a:pPr marL="228600" indent="-228600"/>
            <a:r>
              <a:rPr lang="en-US" sz="1400" dirty="0"/>
              <a:t>At the command prompt</a:t>
            </a:r>
          </a:p>
          <a:p>
            <a:pPr marL="228600" indent="-228600"/>
            <a:r>
              <a:rPr lang="en-US" sz="1400" dirty="0"/>
              <a:t>cat &gt; file1.txt</a:t>
            </a:r>
          </a:p>
          <a:p>
            <a:pPr marL="228600" indent="-228600"/>
            <a:r>
              <a:rPr lang="en-US" sz="1400" dirty="0"/>
              <a:t>foo</a:t>
            </a:r>
          </a:p>
          <a:p>
            <a:pPr marL="228600" indent="-228600"/>
            <a:r>
              <a:rPr lang="en-US" sz="1400" dirty="0"/>
              <a:t>bar</a:t>
            </a:r>
          </a:p>
          <a:p>
            <a:pPr marL="228600" indent="-228600"/>
            <a:r>
              <a:rPr lang="en-US" sz="1400" dirty="0"/>
              <a:t>C-d to end entry</a:t>
            </a:r>
          </a:p>
          <a:p>
            <a:pPr marL="228600" indent="-228600"/>
            <a:endParaRPr lang="en-US" sz="1400" dirty="0"/>
          </a:p>
          <a:p>
            <a:pPr marL="228600" indent="-228600"/>
            <a:r>
              <a:rPr lang="en-US" sz="1400" dirty="0"/>
              <a:t>use &gt;&gt; to append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" y="2819400"/>
            <a:ext cx="7848600" cy="2246769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b="1" dirty="0"/>
              <a:t>Ack find all files of a type</a:t>
            </a:r>
          </a:p>
          <a:p>
            <a:pPr marL="228600" indent="-228600"/>
            <a:r>
              <a:rPr lang="en-US" sz="1400" dirty="0"/>
              <a:t>&gt;ack -f  --</a:t>
            </a:r>
            <a:r>
              <a:rPr lang="en-US" sz="1400" dirty="0" err="1"/>
              <a:t>verilog</a:t>
            </a:r>
            <a:endParaRPr lang="en-US" sz="1400" dirty="0"/>
          </a:p>
          <a:p>
            <a:pPr marL="228600" indent="-228600"/>
            <a:endParaRPr lang="en-US" sz="1400" dirty="0"/>
          </a:p>
          <a:p>
            <a:pPr marL="228600" indent="-228600"/>
            <a:r>
              <a:rPr lang="en-US" sz="1400" b="1" dirty="0"/>
              <a:t>Ack decent control </a:t>
            </a:r>
          </a:p>
          <a:p>
            <a:pPr marL="228600" indent="-228600"/>
            <a:r>
              <a:rPr lang="en-US" sz="1400" dirty="0"/>
              <a:t>Different than grep (grep by default does not descend, ack descends by default)</a:t>
            </a:r>
          </a:p>
          <a:p>
            <a:pPr marL="228600" indent="-228600"/>
            <a:r>
              <a:rPr lang="en-US" sz="1400" dirty="0"/>
              <a:t>-n means don’t </a:t>
            </a:r>
            <a:r>
              <a:rPr lang="en-US" sz="1400" dirty="0" err="1"/>
              <a:t>recurse</a:t>
            </a:r>
            <a:r>
              <a:rPr lang="en-US" sz="1400" dirty="0"/>
              <a:t> into </a:t>
            </a:r>
            <a:r>
              <a:rPr lang="en-US" sz="1400" dirty="0" err="1"/>
              <a:t>subdirs</a:t>
            </a:r>
            <a:r>
              <a:rPr lang="en-US" sz="1400" dirty="0"/>
              <a:t> (used with –f)</a:t>
            </a:r>
          </a:p>
          <a:p>
            <a:pPr marL="228600" indent="-228600"/>
            <a:endParaRPr lang="en-US" sz="1400" dirty="0"/>
          </a:p>
          <a:p>
            <a:pPr marL="228600" indent="-228600"/>
            <a:r>
              <a:rPr lang="en-US" sz="1400" b="1" dirty="0"/>
              <a:t>Ack list types</a:t>
            </a:r>
          </a:p>
          <a:p>
            <a:pPr marL="228600" indent="-228600"/>
            <a:r>
              <a:rPr lang="en-US" sz="1400" dirty="0"/>
              <a:t>&gt;ack -help-types</a:t>
            </a:r>
          </a:p>
          <a:p>
            <a:pPr marL="228600" indent="-228600"/>
            <a:endParaRPr 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git -6</a:t>
            </a:r>
            <a:br>
              <a:rPr lang="en-US" sz="2800" b="1" dirty="0"/>
            </a:br>
            <a:r>
              <a:rPr lang="en-US" sz="2800" b="1" dirty="0"/>
              <a:t>Unstage (and recover) a file which had git rm, but not committed</a:t>
            </a:r>
            <a:endParaRPr 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1826" t="58977" r="65635" b="31671"/>
          <a:stretch>
            <a:fillRect/>
          </a:stretch>
        </p:blipFill>
        <p:spPr bwMode="auto">
          <a:xfrm>
            <a:off x="304800" y="3276600"/>
            <a:ext cx="8244114" cy="96202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04800" y="2514600"/>
            <a:ext cx="6362896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Recall that git removes the file as a result of running &gt;git rm &lt;file&gt;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git -4 </a:t>
            </a:r>
            <a:br>
              <a:rPr lang="en-US" sz="2800" b="1" dirty="0"/>
            </a:br>
            <a:r>
              <a:rPr lang="en-US" sz="2800" b="1" dirty="0"/>
              <a:t>How do I find the most recent commit that modified a file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5151795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git log supports looking at the history of specific files and directories</a:t>
            </a:r>
          </a:p>
          <a:p>
            <a:r>
              <a:rPr lang="en-US" sz="1400" dirty="0"/>
              <a:t>&gt;git log &lt;path to file or folder&gt;</a:t>
            </a:r>
          </a:p>
          <a:p>
            <a:endParaRPr lang="en-US" sz="1400" dirty="0"/>
          </a:p>
          <a:p>
            <a:r>
              <a:rPr lang="en-US" sz="1400" dirty="0"/>
              <a:t>extra credit</a:t>
            </a:r>
          </a:p>
          <a:p>
            <a:r>
              <a:rPr lang="en-US" sz="1400" dirty="0"/>
              <a:t>any branch use –all</a:t>
            </a:r>
          </a:p>
          <a:p>
            <a:endParaRPr lang="en-US" sz="1400" dirty="0"/>
          </a:p>
          <a:p>
            <a:r>
              <a:rPr lang="en-US" sz="1400" dirty="0"/>
              <a:t>This seems trivial, but it’s easy to forget.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git -3 show log in remote</a:t>
            </a:r>
            <a:br>
              <a:rPr lang="en-US" sz="2800" b="1" dirty="0"/>
            </a:br>
            <a:r>
              <a:rPr lang="en-US" sz="2800" b="1" dirty="0"/>
              <a:t>When you want to see what has been pushed.</a:t>
            </a:r>
            <a:br>
              <a:rPr lang="en-US" sz="2800" b="1" dirty="0"/>
            </a:br>
            <a:r>
              <a:rPr lang="en-US" sz="2800" b="1" dirty="0"/>
              <a:t>When asking “did I push this”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2327945" cy="116955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git log &lt;remote&gt;/&lt;branch&gt; -1</a:t>
            </a:r>
          </a:p>
          <a:p>
            <a:endParaRPr lang="en-US" sz="1400" dirty="0"/>
          </a:p>
          <a:p>
            <a:r>
              <a:rPr lang="en-US" sz="1400" dirty="0" err="1"/>
              <a:t>ie</a:t>
            </a:r>
            <a:r>
              <a:rPr lang="en-US" sz="1400" dirty="0"/>
              <a:t> my emacs setup</a:t>
            </a:r>
          </a:p>
          <a:p>
            <a:r>
              <a:rPr lang="en-US" sz="1400" dirty="0"/>
              <a:t>git log origin/master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-2 escape single quote in commit message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1381780"/>
            <a:ext cx="3030188" cy="52322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git cm 'It'\''s... going to work this time!'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-1 index and commit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08568" y="914400"/>
            <a:ext cx="4249240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b="1" u="sng" dirty="0"/>
              <a:t>Index is a list of blobs</a:t>
            </a:r>
            <a:r>
              <a:rPr lang="en-US" sz="1400" dirty="0"/>
              <a:t> (git </a:t>
            </a:r>
            <a:r>
              <a:rPr lang="en-US" sz="1400" dirty="0" err="1"/>
              <a:t>ls</a:t>
            </a:r>
            <a:r>
              <a:rPr lang="en-US" sz="1400" dirty="0"/>
              <a:t>-files --staged)</a:t>
            </a:r>
          </a:p>
          <a:p>
            <a:pPr>
              <a:buFont typeface="Arial" pitchFamily="34" charset="0"/>
              <a:buChar char="•"/>
            </a:pPr>
            <a:r>
              <a:rPr lang="en-US" sz="1400" b="1" u="sng" dirty="0"/>
              <a:t>Commit is a list of blobs</a:t>
            </a:r>
            <a:r>
              <a:rPr lang="en-US" sz="1400" dirty="0"/>
              <a:t> (git </a:t>
            </a:r>
            <a:r>
              <a:rPr lang="en-US" sz="1400" dirty="0" err="1"/>
              <a:t>ls</a:t>
            </a:r>
            <a:r>
              <a:rPr lang="en-US" sz="1400" dirty="0"/>
              <a:t>-tree --full-tree  -r HEAD)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When the are the same git status shows clean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68" y="1600200"/>
            <a:ext cx="442008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68" y="4331824"/>
            <a:ext cx="4435157" cy="2145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108568" y="4035623"/>
            <a:ext cx="4568623" cy="30777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Modified .emacs file, and added to index (blob #s different)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95800" y="2133600"/>
            <a:ext cx="4636910" cy="160043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400" dirty="0"/>
              <a:t>index grows with each commit (unless content removed).</a:t>
            </a:r>
          </a:p>
          <a:p>
            <a:pPr>
              <a:buFont typeface="Arial" pitchFamily="34" charset="0"/>
              <a:buChar char="•"/>
            </a:pPr>
            <a:r>
              <a:rPr lang="en-US" sz="1400" dirty="0"/>
              <a:t> Mature design will have a big/ugly index</a:t>
            </a:r>
          </a:p>
          <a:p>
            <a:pPr>
              <a:buFont typeface="Arial" pitchFamily="34" charset="0"/>
              <a:buChar char="•"/>
            </a:pPr>
            <a:endParaRPr lang="en-US" sz="1400" dirty="0"/>
          </a:p>
          <a:p>
            <a:pPr>
              <a:buFont typeface="Arial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 INDEX IS NOT EMPTY WHEN STATUS IS CLEAN, INSTEAD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IT MEANS THAT THE INDEX &amp; REPO &amp; WORKING DIR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ARE THE SAME! 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The index is actually probably a complex collection of blobs.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0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990600"/>
            <a:ext cx="5750292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Diff after fetch to determine incoming changes</a:t>
            </a:r>
          </a:p>
          <a:p>
            <a:r>
              <a:rPr lang="en-US" sz="1200" dirty="0"/>
              <a:t>Note the lack of a from to notation and that in this context the from is the current branch</a:t>
            </a:r>
          </a:p>
          <a:p>
            <a:r>
              <a:rPr lang="en-US" sz="1200" dirty="0"/>
              <a:t>&gt;git diff origin/&lt;branchname&gt;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2076271"/>
            <a:ext cx="2938625" cy="830997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Diff list files only</a:t>
            </a:r>
          </a:p>
          <a:p>
            <a:r>
              <a:rPr lang="en-US" sz="1200" dirty="0"/>
              <a:t>&gt;git diff  --name-only origin/&lt;branchname&gt;</a:t>
            </a:r>
          </a:p>
          <a:p>
            <a:r>
              <a:rPr lang="en-US" sz="1200" dirty="0"/>
              <a:t>or</a:t>
            </a:r>
          </a:p>
          <a:p>
            <a:r>
              <a:rPr lang="en-US" sz="1200" dirty="0"/>
              <a:t>&gt;git diff –name-status origin/&lt;branchname&gt;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3276600"/>
            <a:ext cx="5360378" cy="156966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Diff files in different branches</a:t>
            </a:r>
          </a:p>
          <a:p>
            <a:r>
              <a:rPr lang="en-US" sz="1200" dirty="0"/>
              <a:t>Note use of relative path</a:t>
            </a:r>
          </a:p>
          <a:p>
            <a:endParaRPr lang="en-US" sz="1200" dirty="0"/>
          </a:p>
          <a:p>
            <a:r>
              <a:rPr lang="en-US" sz="1200" b="1" dirty="0"/>
              <a:t>Command Line diff</a:t>
            </a:r>
          </a:p>
          <a:p>
            <a:r>
              <a:rPr lang="en-US" sz="1200" dirty="0"/>
              <a:t>&gt;git diff &lt;branch1&gt; &lt;branch2&gt; ./hdl/</a:t>
            </a:r>
            <a:r>
              <a:rPr lang="en-US" sz="1200" dirty="0" err="1"/>
              <a:t>wideband_channelizer</a:t>
            </a:r>
            <a:r>
              <a:rPr lang="en-US" sz="1200" dirty="0"/>
              <a:t>/wbc_dpath_pkg.sv</a:t>
            </a:r>
          </a:p>
          <a:p>
            <a:endParaRPr lang="en-US" sz="1200" dirty="0"/>
          </a:p>
          <a:p>
            <a:r>
              <a:rPr lang="en-US" sz="1200" b="1" dirty="0"/>
              <a:t>Launches Meld</a:t>
            </a:r>
          </a:p>
          <a:p>
            <a:r>
              <a:rPr lang="en-US" sz="1200" dirty="0"/>
              <a:t>&gt; git difftool &lt;branch1&gt; &lt;branch2&gt; ./hdl/</a:t>
            </a:r>
            <a:r>
              <a:rPr lang="en-US" sz="1200" dirty="0" err="1"/>
              <a:t>wideband_channelizer</a:t>
            </a:r>
            <a:r>
              <a:rPr lang="en-US" sz="1200" dirty="0"/>
              <a:t>/wbc_dpath_pkg.sv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181600"/>
            <a:ext cx="5360378" cy="13849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Diff different commits of same file</a:t>
            </a:r>
          </a:p>
          <a:p>
            <a:endParaRPr lang="en-US" sz="1200" dirty="0"/>
          </a:p>
          <a:p>
            <a:r>
              <a:rPr lang="en-US" sz="1200" b="1" dirty="0"/>
              <a:t>Command Line diff</a:t>
            </a:r>
          </a:p>
          <a:p>
            <a:r>
              <a:rPr lang="en-US" sz="1200" dirty="0"/>
              <a:t>&gt;git diff &lt;hash1&gt; &lt;hash2&gt; -- ./hdl/</a:t>
            </a:r>
            <a:r>
              <a:rPr lang="en-US" sz="1200" dirty="0" err="1"/>
              <a:t>wideband_channelizer</a:t>
            </a:r>
            <a:r>
              <a:rPr lang="en-US" sz="1200" dirty="0"/>
              <a:t>/wbc_dpath_pkg.sv</a:t>
            </a:r>
          </a:p>
          <a:p>
            <a:endParaRPr lang="en-US" sz="1200" dirty="0"/>
          </a:p>
          <a:p>
            <a:r>
              <a:rPr lang="en-US" sz="1200" b="1" dirty="0"/>
              <a:t>Launches Meld</a:t>
            </a:r>
          </a:p>
          <a:p>
            <a:r>
              <a:rPr lang="en-US" sz="1200" dirty="0"/>
              <a:t>&gt; git difftool &lt;branch1&gt; &lt;branch2&gt; ./hdl/</a:t>
            </a:r>
            <a:r>
              <a:rPr lang="en-US" sz="1200" dirty="0" err="1"/>
              <a:t>wideband_channelizer</a:t>
            </a:r>
            <a:r>
              <a:rPr lang="en-US" sz="1200" dirty="0"/>
              <a:t>/wbc_dpath_pkg.sv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000" y="2057400"/>
            <a:ext cx="1622175" cy="46166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Diff ignore whitespace</a:t>
            </a:r>
          </a:p>
          <a:p>
            <a:r>
              <a:rPr lang="en-US" sz="1200" dirty="0"/>
              <a:t>&gt;git diff -w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838200"/>
            <a:ext cx="5849037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amend last 1 commit </a:t>
            </a:r>
          </a:p>
          <a:p>
            <a:r>
              <a:rPr lang="en-US" dirty="0"/>
              <a:t>(change message or add more files), must not be pushed yet</a:t>
            </a:r>
          </a:p>
          <a:p>
            <a:r>
              <a:rPr lang="en-US" dirty="0"/>
              <a:t>(first git add &lt;file&gt;, then run with –amend)</a:t>
            </a:r>
          </a:p>
          <a:p>
            <a:r>
              <a:rPr lang="en-US" dirty="0"/>
              <a:t>&gt;git commit --amend -m “new message”</a:t>
            </a:r>
          </a:p>
          <a:p>
            <a:r>
              <a:rPr lang="en-US" dirty="0">
                <a:solidFill>
                  <a:srgbClr val="92D050"/>
                </a:solidFill>
              </a:rPr>
              <a:t>Use  </a:t>
            </a:r>
            <a:r>
              <a:rPr lang="en-US" dirty="0"/>
              <a:t>‘--no-edit’ option to keep the same message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4343400"/>
            <a:ext cx="7846187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Push and set association:</a:t>
            </a:r>
          </a:p>
          <a:p>
            <a:r>
              <a:rPr lang="en-US" dirty="0"/>
              <a:t>&gt;git push -u origin &lt;mybranch&gt;</a:t>
            </a:r>
          </a:p>
          <a:p>
            <a:r>
              <a:rPr lang="en-US" dirty="0"/>
              <a:t>the first time you push that branch.  Only need to do it once, and that sets up the </a:t>
            </a:r>
          </a:p>
          <a:p>
            <a:r>
              <a:rPr lang="en-US" dirty="0"/>
              <a:t>association between the local branch and the one at origin.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2438400"/>
            <a:ext cx="4013727" cy="175432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List files </a:t>
            </a:r>
          </a:p>
          <a:p>
            <a:r>
              <a:rPr lang="en-US" dirty="0"/>
              <a:t>this folder recursively </a:t>
            </a:r>
          </a:p>
          <a:p>
            <a:r>
              <a:rPr lang="en-US" dirty="0"/>
              <a:t>&gt;git </a:t>
            </a:r>
            <a:r>
              <a:rPr lang="en-US" dirty="0" err="1"/>
              <a:t>ls</a:t>
            </a:r>
            <a:r>
              <a:rPr lang="en-US" dirty="0"/>
              <a:t>-files</a:t>
            </a:r>
          </a:p>
          <a:p>
            <a:endParaRPr lang="en-US" dirty="0"/>
          </a:p>
          <a:p>
            <a:r>
              <a:rPr lang="en-US" dirty="0"/>
              <a:t>files and folders this folder (no recursive)</a:t>
            </a:r>
          </a:p>
          <a:p>
            <a:r>
              <a:rPr lang="en-US" dirty="0"/>
              <a:t>&gt;git </a:t>
            </a:r>
            <a:r>
              <a:rPr lang="en-US" dirty="0" err="1"/>
              <a:t>ls</a:t>
            </a:r>
            <a:r>
              <a:rPr lang="en-US" dirty="0"/>
              <a:t>-tree --name-only [branch]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5791200"/>
            <a:ext cx="3471848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Check out branches remote branch</a:t>
            </a:r>
          </a:p>
          <a:p>
            <a:r>
              <a:rPr lang="en-US" dirty="0"/>
              <a:t>&gt;git fetch</a:t>
            </a:r>
          </a:p>
          <a:p>
            <a:r>
              <a:rPr lang="en-US" dirty="0"/>
              <a:t>&gt;git checkout &lt;branch&gt;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2590800"/>
            <a:ext cx="2883931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Remove file, keep local copy</a:t>
            </a:r>
          </a:p>
          <a:p>
            <a:r>
              <a:rPr lang="en-US" dirty="0"/>
              <a:t>&gt;git rm --cached &lt;file&gt;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3505200"/>
            <a:ext cx="309379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Remove dir, keep local copy</a:t>
            </a:r>
          </a:p>
          <a:p>
            <a:r>
              <a:rPr lang="en-US" dirty="0"/>
              <a:t>&gt;git rm  --cached  -r &lt;dirname&gt;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I.5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" y="762000"/>
            <a:ext cx="9067800" cy="258532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Remove </a:t>
            </a:r>
            <a:r>
              <a:rPr lang="en-US" b="1" u="sng" dirty="0"/>
              <a:t>file</a:t>
            </a:r>
            <a:r>
              <a:rPr lang="en-US" b="1" dirty="0"/>
              <a:t> accidently committed in the previous commit</a:t>
            </a:r>
          </a:p>
          <a:p>
            <a:r>
              <a:rPr lang="en-US" i="1" dirty="0"/>
              <a:t>Don’t mess with the file itself, just remove it from the commit</a:t>
            </a:r>
          </a:p>
          <a:p>
            <a:r>
              <a:rPr lang="en-US" i="1" dirty="0"/>
              <a:t>Strategy: </a:t>
            </a:r>
          </a:p>
          <a:p>
            <a:pPr>
              <a:buFontTx/>
              <a:buChar char="-"/>
            </a:pPr>
            <a:r>
              <a:rPr lang="en-US" i="1" dirty="0"/>
              <a:t>Roll the branch HEAD pointer back 1, leaving the index where it was prior to the commit</a:t>
            </a:r>
          </a:p>
          <a:p>
            <a:pPr>
              <a:buFontTx/>
              <a:buChar char="-"/>
            </a:pPr>
            <a:r>
              <a:rPr lang="en-US" i="1" dirty="0"/>
              <a:t>Copy file only HEAD version (the one just rolled back to) into the index</a:t>
            </a:r>
          </a:p>
          <a:p>
            <a:endParaRPr lang="en-US" b="1" dirty="0"/>
          </a:p>
          <a:p>
            <a:r>
              <a:rPr lang="en-US" dirty="0"/>
              <a:t>&gt;git reset -soft HEAD^1          #move HEAD pointer pointer back 1 for this branch</a:t>
            </a:r>
          </a:p>
          <a:p>
            <a:r>
              <a:rPr lang="en-US" dirty="0"/>
              <a:t>&gt;git reset HEAD path/to/file  #Copy HEAD into index, now HEAD and index agree -&gt; unstaged</a:t>
            </a:r>
          </a:p>
          <a:p>
            <a:r>
              <a:rPr lang="en-US" dirty="0"/>
              <a:t>&gt;git commit -m “message”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6200" y="3581400"/>
            <a:ext cx="9067800" cy="3139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Committed to wrong branch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0417" t="40740" r="16042" b="31065"/>
          <a:stretch>
            <a:fillRect/>
          </a:stretch>
        </p:blipFill>
        <p:spPr bwMode="auto">
          <a:xfrm>
            <a:off x="380999" y="3878108"/>
            <a:ext cx="5000833" cy="1684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486400" y="4648200"/>
            <a:ext cx="3505200" cy="861774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228600" indent="-228600"/>
            <a:r>
              <a:rPr lang="en-US" sz="1000" dirty="0"/>
              <a:t>1) reset soft  HEAD^ moves the branch pointed back one</a:t>
            </a:r>
          </a:p>
          <a:p>
            <a:pPr marL="228600" indent="-228600"/>
            <a:r>
              <a:rPr lang="en-US" sz="1000" dirty="0"/>
              <a:t>  leaving the index alone.</a:t>
            </a:r>
          </a:p>
          <a:p>
            <a:pPr marL="228600" indent="-228600"/>
            <a:r>
              <a:rPr lang="en-US" sz="1000" dirty="0"/>
              <a:t>2) Checkout the preferred branch</a:t>
            </a:r>
          </a:p>
          <a:p>
            <a:pPr marL="228600" indent="-228600"/>
            <a:r>
              <a:rPr lang="en-US" sz="1000" dirty="0"/>
              <a:t>3) Commit, the new branch latest snapshot will reflect </a:t>
            </a:r>
          </a:p>
          <a:p>
            <a:pPr marL="228600" indent="-228600"/>
            <a:r>
              <a:rPr lang="en-US" sz="1000" dirty="0"/>
              <a:t>the index.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 l="60417" t="83157" r="16042" b="12593"/>
          <a:stretch>
            <a:fillRect/>
          </a:stretch>
        </p:blipFill>
        <p:spPr bwMode="auto">
          <a:xfrm>
            <a:off x="0" y="5486400"/>
            <a:ext cx="5181599" cy="26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I.75 Reset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1143000"/>
            <a:ext cx="9144000" cy="1446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Degrees of rollback for git reset:</a:t>
            </a:r>
          </a:p>
          <a:p>
            <a:pPr marL="342900" indent="-342900">
              <a:buAutoNum type="arabicParenR"/>
            </a:pPr>
            <a:r>
              <a:rPr lang="en-US" sz="1400" dirty="0"/>
              <a:t>-soft moves commit that HEAD points to (leaves index  and working directory unchanged),  use for squashing commits</a:t>
            </a:r>
          </a:p>
          <a:p>
            <a:pPr marL="342900" indent="-342900">
              <a:buAutoNum type="arabicParenR"/>
            </a:pPr>
            <a:r>
              <a:rPr lang="en-US" sz="1400" dirty="0"/>
              <a:t>-Mixed (default) moves HEAD pointer and copies new repo into </a:t>
            </a:r>
            <a:r>
              <a:rPr lang="en-US" sz="1400" dirty="0" err="1"/>
              <a:t>into</a:t>
            </a:r>
            <a:r>
              <a:rPr lang="en-US" sz="1400" dirty="0"/>
              <a:t> index (working directory unchanged)</a:t>
            </a:r>
          </a:p>
          <a:p>
            <a:pPr marL="342900" indent="-342900">
              <a:buAutoNum type="arabicParenR"/>
            </a:pPr>
            <a:r>
              <a:rPr lang="en-US" sz="1400" dirty="0"/>
              <a:t>-hard does 1) and 2), also copies new repo files into working copy</a:t>
            </a:r>
          </a:p>
          <a:p>
            <a:pPr marL="342900" indent="-342900"/>
            <a:r>
              <a:rPr lang="en-US" sz="1400" b="1" u="sng" dirty="0">
                <a:solidFill>
                  <a:schemeClr val="bg1">
                    <a:lumMod val="65000"/>
                  </a:schemeClr>
                </a:solidFill>
              </a:rPr>
              <a:t>With a path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, git can only perform the above on a file (can’t do 1 only does 2), which is the way to unstage (remove from the index) a file.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753659"/>
            <a:ext cx="2514600" cy="216945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2743200"/>
            <a:ext cx="2442073" cy="2133600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2759708"/>
            <a:ext cx="2486354" cy="211709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76200" y="5334000"/>
            <a:ext cx="2362200" cy="73866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git reset defaults</a:t>
            </a:r>
          </a:p>
          <a:p>
            <a:r>
              <a:rPr lang="en-US" sz="1400" dirty="0"/>
              <a:t>&gt;git reset –mixed HEAD</a:t>
            </a:r>
          </a:p>
          <a:p>
            <a:r>
              <a:rPr lang="en-US" sz="1400" dirty="0"/>
              <a:t>&gt;git reset &lt;mode&gt; commit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I.76 Reset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621268"/>
            <a:ext cx="86106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reset</a:t>
            </a:r>
            <a:r>
              <a:rPr lang="en-US" dirty="0"/>
              <a:t> moves the branch HEAD points to, </a:t>
            </a:r>
            <a:r>
              <a:rPr lang="en-US" b="1" dirty="0"/>
              <a:t>checkout</a:t>
            </a:r>
            <a:r>
              <a:rPr lang="en-US" dirty="0"/>
              <a:t> moves HEAD.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8382001" cy="555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04800" y="1447800"/>
            <a:ext cx="312420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Remember</a:t>
            </a:r>
            <a:r>
              <a:rPr lang="en-US" dirty="0"/>
              <a:t> there is only </a:t>
            </a:r>
          </a:p>
          <a:p>
            <a:r>
              <a:rPr lang="en-US" dirty="0"/>
              <a:t>one head pointer per git repo!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58000" y="4078069"/>
            <a:ext cx="1981200" cy="64633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Checkout changed </a:t>
            </a:r>
          </a:p>
          <a:p>
            <a:r>
              <a:rPr lang="en-US" dirty="0"/>
              <a:t>the branch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43800" y="1438870"/>
            <a:ext cx="1371600" cy="92333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Reset maintained</a:t>
            </a:r>
          </a:p>
          <a:p>
            <a:r>
              <a:rPr lang="en-US" dirty="0"/>
              <a:t>the branch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91000" y="1295400"/>
            <a:ext cx="17526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git reset master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71122" y="3861424"/>
            <a:ext cx="2286000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git checkout master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67000" y="5629870"/>
            <a:ext cx="2286000" cy="923330"/>
          </a:xfrm>
          <a:prstGeom prst="rect">
            <a:avLst/>
          </a:prstGeom>
          <a:solidFill>
            <a:srgbClr val="92D050"/>
          </a:solidFill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checkout is working directory safe, </a:t>
            </a:r>
          </a:p>
          <a:p>
            <a:r>
              <a:rPr lang="en-US" b="1" dirty="0"/>
              <a:t>reset –hard is not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72400" cy="4572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Emacs Isearch</a:t>
            </a:r>
          </a:p>
        </p:txBody>
      </p:sp>
      <p:sp>
        <p:nvSpPr>
          <p:cNvPr id="3" name="Rectangle 2"/>
          <p:cNvSpPr/>
          <p:nvPr/>
        </p:nvSpPr>
        <p:spPr>
          <a:xfrm>
            <a:off x="304800" y="664726"/>
            <a:ext cx="4038600" cy="3754874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400" b="1" dirty="0"/>
              <a:t>Yank to minibuffer from edit 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Char</a:t>
            </a:r>
            <a:r>
              <a:rPr lang="en-US" sz="1400" dirty="0"/>
              <a:t> C-M-y  |  C-z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Word</a:t>
            </a:r>
            <a:r>
              <a:rPr lang="en-US" sz="1400" dirty="0"/>
              <a:t> C-w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Delete char</a:t>
            </a:r>
            <a:r>
              <a:rPr lang="en-US" sz="1400" dirty="0"/>
              <a:t> at end C-M-w | backspace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Paste </a:t>
            </a:r>
            <a:r>
              <a:rPr lang="en-US" sz="1400" dirty="0"/>
              <a:t>last kill C-v  |  C-y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i="1" dirty="0"/>
              <a:t>Symbol</a:t>
            </a:r>
            <a:r>
              <a:rPr lang="en-US" sz="1400" dirty="0"/>
              <a:t> C-_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/>
              <a:t>Toggle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/>
              <a:t>Case</a:t>
            </a:r>
            <a:r>
              <a:rPr lang="en-US" sz="1400" dirty="0"/>
              <a:t> M-c 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/>
              <a:t>Word</a:t>
            </a:r>
            <a:r>
              <a:rPr lang="en-US" sz="1400" dirty="0"/>
              <a:t>  M-w</a:t>
            </a:r>
          </a:p>
          <a:p>
            <a:pPr marL="685800" lvl="1" indent="-228600">
              <a:buFont typeface="+mj-lt"/>
              <a:buAutoNum type="arabicPeriod"/>
            </a:pPr>
            <a:r>
              <a:rPr lang="en-US" sz="1400" i="1" dirty="0"/>
              <a:t>Regexp</a:t>
            </a:r>
            <a:r>
              <a:rPr lang="en-US" sz="1400" dirty="0"/>
              <a:t> M-R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/>
              <a:t>Edit Minibuffer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M-e to edit search string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/>
              <a:t>Isearch Mocrur (moccur buffer from  isearch)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M-O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400" b="1" dirty="0"/>
              <a:t>Isearch History Completion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C-M-</a:t>
            </a:r>
            <a:r>
              <a:rPr lang="en-US" sz="1400" dirty="0" err="1"/>
              <a:t>i</a:t>
            </a:r>
            <a:r>
              <a:rPr lang="en-US" sz="1400" dirty="0"/>
              <a:t>   complete then minibuffer insert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400" dirty="0"/>
              <a:t>M-o      complete then minibuffer append</a:t>
            </a:r>
          </a:p>
        </p:txBody>
      </p:sp>
      <p:sp>
        <p:nvSpPr>
          <p:cNvPr id="4" name="Oval 3"/>
          <p:cNvSpPr/>
          <p:nvPr/>
        </p:nvSpPr>
        <p:spPr>
          <a:xfrm>
            <a:off x="2057400" y="914400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572000" y="911423"/>
            <a:ext cx="40386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/>
              <a:t>C-z does not yank anything, emacs 24.4 </a:t>
            </a:r>
            <a:r>
              <a:rPr lang="en-US" sz="1400" dirty="0" err="1"/>
              <a:t>Ubuntu</a:t>
            </a:r>
            <a:r>
              <a:rPr lang="en-US" sz="1400" dirty="0"/>
              <a:t> Linux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2514600" y="1065311"/>
            <a:ext cx="2057400" cy="14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1600200" y="1754089"/>
            <a:ext cx="4572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114800" y="1751112"/>
            <a:ext cx="40386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400" dirty="0"/>
              <a:t>C-_ does not yank symbol, it runs text-scale-increase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057400" y="1905000"/>
            <a:ext cx="2057400" cy="14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II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1066800"/>
            <a:ext cx="8333115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Do merging on atdsrv3, not latdc03043 to be more confident of the git </a:t>
            </a:r>
            <a:r>
              <a:rPr lang="en-US" dirty="0" err="1"/>
              <a:t>version,setup</a:t>
            </a:r>
            <a:r>
              <a:rPr lang="en-US" dirty="0"/>
              <a:t>,…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676400"/>
            <a:ext cx="8084136" cy="64633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After a merge conflict, repeat the git merge command, it may have stopped  mid way</a:t>
            </a:r>
          </a:p>
          <a:p>
            <a:r>
              <a:rPr lang="en-US" dirty="0"/>
              <a:t>when the conflict happened.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438400"/>
            <a:ext cx="8757590" cy="313932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Squash 3 commits into 1</a:t>
            </a:r>
          </a:p>
          <a:p>
            <a:r>
              <a:rPr lang="en-US" dirty="0"/>
              <a:t>&gt;git rebase -</a:t>
            </a:r>
            <a:r>
              <a:rPr lang="en-US" dirty="0" err="1"/>
              <a:t>i</a:t>
            </a:r>
            <a:r>
              <a:rPr lang="en-US" dirty="0"/>
              <a:t> HEAD~3</a:t>
            </a:r>
          </a:p>
          <a:p>
            <a:r>
              <a:rPr lang="en-US" dirty="0"/>
              <a:t>- Interactive session launched</a:t>
            </a:r>
          </a:p>
          <a:p>
            <a:pPr>
              <a:buFontTx/>
              <a:buChar char="-"/>
            </a:pPr>
            <a:r>
              <a:rPr lang="en-US" dirty="0"/>
              <a:t> Leave the first alone, change 2</a:t>
            </a:r>
            <a:r>
              <a:rPr lang="en-US" baseline="30000" dirty="0"/>
              <a:t>nd</a:t>
            </a:r>
            <a:r>
              <a:rPr lang="en-US" dirty="0"/>
              <a:t> two to squash</a:t>
            </a:r>
          </a:p>
          <a:p>
            <a:pPr>
              <a:buFontTx/>
              <a:buChar char="-"/>
            </a:pPr>
            <a:r>
              <a:rPr lang="en-US" dirty="0"/>
              <a:t> save,quit</a:t>
            </a:r>
          </a:p>
          <a:p>
            <a:pPr>
              <a:buFontTx/>
              <a:buChar char="-"/>
            </a:pPr>
            <a:r>
              <a:rPr lang="en-US" dirty="0"/>
              <a:t> another editing session is launched, edit the final commit, save, quit</a:t>
            </a:r>
          </a:p>
          <a:p>
            <a:pPr>
              <a:buFontTx/>
              <a:buChar char="-"/>
            </a:pPr>
            <a:r>
              <a:rPr lang="en-US" dirty="0"/>
              <a:t>Done, use git log -2 to see the result</a:t>
            </a:r>
          </a:p>
          <a:p>
            <a:endParaRPr lang="en-US" dirty="0"/>
          </a:p>
          <a:p>
            <a:r>
              <a:rPr lang="en-US" b="1" i="1" dirty="0"/>
              <a:t>The new message format will list all of the squashed messages with a newline in between</a:t>
            </a:r>
          </a:p>
          <a:p>
            <a:r>
              <a:rPr lang="en-US" b="1" i="1" dirty="0"/>
              <a:t>listed newest at the bottom, oldest at the top.  Not a bad idea to remove the new lines, </a:t>
            </a:r>
          </a:p>
          <a:p>
            <a:r>
              <a:rPr lang="en-US" b="1" i="1" dirty="0"/>
              <a:t>and put a squashing message at the top.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706070"/>
            <a:ext cx="6151877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fontAlgn="base"/>
            <a:r>
              <a:rPr lang="en-US" b="1" dirty="0"/>
              <a:t>View a file in a different Git branch without changing branches</a:t>
            </a:r>
            <a:br>
              <a:rPr lang="en-US" dirty="0"/>
            </a:br>
            <a:r>
              <a:rPr lang="en-US" dirty="0"/>
              <a:t>&gt;git show somebranch:path/to/your/file</a:t>
            </a:r>
          </a:p>
          <a:p>
            <a:r>
              <a:rPr lang="en-US" dirty="0"/>
              <a:t>relative path works, but you need ./&lt;file&gt; not just &lt;file&gt;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git III merge conflict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8600" y="914400"/>
            <a:ext cx="8398966" cy="14773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Get back to pre merge after merging and discovering conflicts I go back/abort</a:t>
            </a:r>
          </a:p>
          <a:p>
            <a:r>
              <a:rPr lang="en-US" b="1" dirty="0"/>
              <a:t>useful when manual resolve of conflicts has gone bad you want to start the merge over</a:t>
            </a:r>
          </a:p>
          <a:p>
            <a:r>
              <a:rPr lang="en-US" dirty="0"/>
              <a:t>&gt;git merge feature_branch</a:t>
            </a:r>
          </a:p>
          <a:p>
            <a:r>
              <a:rPr lang="en-US" dirty="0"/>
              <a:t>conflict discovered</a:t>
            </a:r>
          </a:p>
          <a:p>
            <a:r>
              <a:rPr lang="en-US" dirty="0"/>
              <a:t>&gt;git merge abort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2514600"/>
            <a:ext cx="8843126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Return to pre merge state after merge &amp; discovering conflicts, then choose ‘ours’ or ‘theirs’</a:t>
            </a:r>
          </a:p>
          <a:p>
            <a:r>
              <a:rPr lang="en-US" dirty="0"/>
              <a:t>&gt;git merge feature_branch</a:t>
            </a:r>
          </a:p>
          <a:p>
            <a:r>
              <a:rPr lang="en-US" dirty="0">
                <a:solidFill>
                  <a:srgbClr val="92D050"/>
                </a:solidFill>
              </a:rPr>
              <a:t>conflict discovered, roll back the merge:</a:t>
            </a:r>
          </a:p>
          <a:p>
            <a:r>
              <a:rPr lang="en-US" dirty="0"/>
              <a:t>&gt;git merge abort</a:t>
            </a:r>
          </a:p>
          <a:p>
            <a:r>
              <a:rPr lang="en-US" dirty="0">
                <a:solidFill>
                  <a:srgbClr val="92D050"/>
                </a:solidFill>
              </a:rPr>
              <a:t>Now you are back to the pre merge state, perform merge again selecting ours or theirs:</a:t>
            </a:r>
          </a:p>
          <a:p>
            <a:r>
              <a:rPr lang="en-US" dirty="0"/>
              <a:t>&gt;git merge -X ours feature_branch</a:t>
            </a:r>
          </a:p>
          <a:p>
            <a:r>
              <a:rPr lang="en-US" dirty="0">
                <a:solidFill>
                  <a:srgbClr val="92D050"/>
                </a:solidFill>
              </a:rPr>
              <a:t>or</a:t>
            </a:r>
          </a:p>
          <a:p>
            <a:r>
              <a:rPr lang="en-US" dirty="0"/>
              <a:t>&gt;git merge -X theirs feature_branch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" y="4953000"/>
            <a:ext cx="4656659" cy="120032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Create a local copy of common, ours and theirs</a:t>
            </a:r>
          </a:p>
          <a:p>
            <a:r>
              <a:rPr lang="en-US" dirty="0"/>
              <a:t>&gt;git show :1:hello.rb &gt; hello.common.rb </a:t>
            </a:r>
          </a:p>
          <a:p>
            <a:r>
              <a:rPr lang="en-US" dirty="0"/>
              <a:t>&gt;git show :2:hello.rb &gt; hello.ours.rb </a:t>
            </a:r>
          </a:p>
          <a:p>
            <a:r>
              <a:rPr lang="en-US" dirty="0"/>
              <a:t>&gt; git show :3:hello.rb &gt; hello.theirs.rb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14900" y="4953000"/>
            <a:ext cx="4176483" cy="90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git III merge conflict 1.5 </a:t>
            </a:r>
            <a:br>
              <a:rPr lang="en-US" sz="2800" b="1" dirty="0"/>
            </a:br>
            <a:r>
              <a:rPr lang="en-US" sz="2800" b="1" dirty="0"/>
              <a:t>Select ours or theirs after merge without aborting the merge</a:t>
            </a:r>
            <a:endParaRPr lang="en-US" sz="2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219199"/>
            <a:ext cx="6781800" cy="5175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Oval 9"/>
          <p:cNvSpPr/>
          <p:nvPr/>
        </p:nvSpPr>
        <p:spPr>
          <a:xfrm>
            <a:off x="914400" y="6096000"/>
            <a:ext cx="3276600" cy="30480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990600" y="4876800"/>
            <a:ext cx="6705600" cy="76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990600" y="4876800"/>
            <a:ext cx="6629400" cy="7620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Emacs Sunrise Commander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533400"/>
            <a:ext cx="4343400" cy="433965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From a dir pane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C-c-;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sr</a:t>
            </a:r>
            <a:r>
              <a:rPr lang="en-US" sz="1200" dirty="0"/>
              <a:t>-follow-viewer (</a:t>
            </a:r>
            <a:r>
              <a:rPr lang="en-US" sz="1200" dirty="0" err="1"/>
              <a:t>cd</a:t>
            </a:r>
            <a:r>
              <a:rPr lang="en-US" sz="1200" dirty="0"/>
              <a:t>  pane to eshell /term </a:t>
            </a:r>
            <a:r>
              <a:rPr lang="en-US" sz="1200" dirty="0" err="1"/>
              <a:t>pwd</a:t>
            </a:r>
            <a:r>
              <a:rPr lang="en-US" sz="1200" dirty="0"/>
              <a:t>)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M-^</a:t>
            </a:r>
            <a:r>
              <a:rPr lang="en-US" sz="1200" dirty="0"/>
              <a:t> 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sr</a:t>
            </a:r>
            <a:r>
              <a:rPr lang="en-US" sz="1200" dirty="0"/>
              <a:t>-</a:t>
            </a:r>
            <a:r>
              <a:rPr lang="en-US" sz="1200" dirty="0" err="1"/>
              <a:t>prev</a:t>
            </a:r>
            <a:r>
              <a:rPr lang="en-US" sz="1200" dirty="0"/>
              <a:t>-</a:t>
            </a:r>
            <a:r>
              <a:rPr lang="en-US" sz="1200" dirty="0" err="1"/>
              <a:t>subdir</a:t>
            </a:r>
            <a:r>
              <a:rPr lang="en-US" sz="1200" dirty="0"/>
              <a:t>-other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/>
              <a:t> </a:t>
            </a:r>
            <a:r>
              <a:rPr lang="en-US" sz="1200" b="1" dirty="0"/>
              <a:t>M-o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sr</a:t>
            </a:r>
            <a:r>
              <a:rPr lang="en-US" sz="1200" dirty="0"/>
              <a:t>-sync-panes (passive follow active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F4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sr</a:t>
            </a:r>
            <a:r>
              <a:rPr lang="en-US" sz="1200" dirty="0"/>
              <a:t>-</a:t>
            </a:r>
            <a:r>
              <a:rPr lang="en-US" sz="1200" dirty="0" err="1"/>
              <a:t>goto</a:t>
            </a:r>
            <a:r>
              <a:rPr lang="en-US" sz="1200" dirty="0"/>
              <a:t>-dir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/>
              <a:t>Prompts for dir in minibuffer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F11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sr</a:t>
            </a:r>
            <a:r>
              <a:rPr lang="en-US" sz="1200" dirty="0"/>
              <a:t>-recent-directories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From eshell  prompt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cd  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 err="1"/>
              <a:t>cd</a:t>
            </a:r>
            <a:r>
              <a:rPr lang="en-US" sz="1200" dirty="0"/>
              <a:t>&lt;space&gt;=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Show  dir history, index by 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Cd  -n change to that dir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b="1" dirty="0"/>
              <a:t>Navigate dir from term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M-up/down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M-M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 err="1"/>
              <a:t>dired</a:t>
            </a:r>
            <a:r>
              <a:rPr lang="en-US" sz="1200" dirty="0"/>
              <a:t>-mark' on active pane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M-S-backspace</a:t>
            </a:r>
          </a:p>
          <a:p>
            <a:pPr marL="1600200" lvl="3" indent="-228600">
              <a:buFont typeface="Arial" pitchFamily="34" charset="0"/>
              <a:buChar char="•"/>
            </a:pPr>
            <a:r>
              <a:rPr lang="en-US" sz="1200" dirty="0"/>
              <a:t>dired-unmark-backward on active pane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513074" y="550605"/>
            <a:ext cx="4478526" cy="4524315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>
              <a:buFont typeface="Arial" pitchFamily="34" charset="0"/>
              <a:buChar char="•"/>
            </a:pPr>
            <a:r>
              <a:rPr lang="en-US" sz="1200" dirty="0"/>
              <a:t>Clex Tags</a:t>
            </a:r>
          </a:p>
          <a:p>
            <a:pPr marL="228600" indent="-228600"/>
            <a:r>
              <a:rPr lang="en-US" sz="1200" b="1" dirty="0"/>
              <a:t>Currently selected </a:t>
            </a:r>
            <a:r>
              <a:rPr lang="en-US" sz="1200" b="1" u="sng" dirty="0">
                <a:solidFill>
                  <a:srgbClr val="00B0F0"/>
                </a:solidFill>
              </a:rPr>
              <a:t>file</a:t>
            </a:r>
            <a:r>
              <a:rPr lang="en-US" sz="1200" b="1" u="sng" dirty="0"/>
              <a:t> at point, </a:t>
            </a:r>
            <a:r>
              <a:rPr lang="en-US" sz="1200" b="1" u="sng" dirty="0" err="1"/>
              <a:t>wo</a:t>
            </a:r>
            <a:r>
              <a:rPr lang="en-US" sz="1200" b="1" u="sng" dirty="0"/>
              <a:t>/path</a:t>
            </a:r>
          </a:p>
          <a:p>
            <a:pPr marL="228600" indent="-228600"/>
            <a:r>
              <a:rPr lang="en-US" sz="1200" dirty="0"/>
              <a:t>%f,  left pane</a:t>
            </a:r>
          </a:p>
          <a:p>
            <a:pPr marL="228600" indent="-228600"/>
            <a:r>
              <a:rPr lang="en-US" sz="1200" dirty="0"/>
              <a:t>%F, right pane</a:t>
            </a:r>
            <a:br>
              <a:rPr lang="en-US" sz="1200" dirty="0"/>
            </a:br>
            <a:endParaRPr lang="en-US" sz="1200" dirty="0"/>
          </a:p>
          <a:p>
            <a:pPr marL="228600" indent="-228600"/>
            <a:r>
              <a:rPr lang="en-US" sz="1200" b="1" dirty="0"/>
              <a:t>Currently selected </a:t>
            </a:r>
            <a:r>
              <a:rPr lang="en-US" sz="1200" b="1" dirty="0">
                <a:solidFill>
                  <a:srgbClr val="00B0F0"/>
                </a:solidFill>
              </a:rPr>
              <a:t>directory</a:t>
            </a:r>
          </a:p>
          <a:p>
            <a:pPr marL="228600" indent="-228600"/>
            <a:r>
              <a:rPr lang="en-US" sz="1200" dirty="0"/>
              <a:t>%d ,left pane</a:t>
            </a:r>
          </a:p>
          <a:p>
            <a:pPr marL="228600" indent="-228600"/>
            <a:r>
              <a:rPr lang="en-US" sz="1200" dirty="0"/>
              <a:t>%D, right pane</a:t>
            </a:r>
          </a:p>
          <a:p>
            <a:pPr marL="228600" indent="-228600"/>
            <a:endParaRPr lang="en-US" sz="1200" b="1" dirty="0"/>
          </a:p>
          <a:p>
            <a:pPr marL="228600" indent="-228600"/>
            <a:r>
              <a:rPr lang="en-US" sz="1200" b="1" dirty="0"/>
              <a:t>List of </a:t>
            </a:r>
            <a:r>
              <a:rPr lang="en-US" sz="1200" b="1" u="sng" dirty="0"/>
              <a:t>marked </a:t>
            </a:r>
            <a:r>
              <a:rPr lang="en-US" sz="1200" b="1" u="sng" dirty="0">
                <a:solidFill>
                  <a:srgbClr val="00B0F0"/>
                </a:solidFill>
              </a:rPr>
              <a:t>file names</a:t>
            </a:r>
            <a:r>
              <a:rPr lang="en-US" sz="1200" b="1" u="sng" dirty="0"/>
              <a:t>, </a:t>
            </a:r>
            <a:r>
              <a:rPr lang="en-US" sz="1200" b="1" u="sng" dirty="0" err="1"/>
              <a:t>wo</a:t>
            </a:r>
            <a:r>
              <a:rPr lang="en-US" sz="1200" b="1" u="sng" dirty="0"/>
              <a:t>/path</a:t>
            </a:r>
          </a:p>
          <a:p>
            <a:pPr marL="228600" indent="-228600"/>
            <a:r>
              <a:rPr lang="en-US" sz="1200" dirty="0"/>
              <a:t>%n left pane</a:t>
            </a:r>
          </a:p>
          <a:p>
            <a:pPr marL="228600" indent="-228600"/>
            <a:r>
              <a:rPr lang="en-US" sz="1200" dirty="0"/>
              <a:t>%N right pane</a:t>
            </a:r>
          </a:p>
          <a:p>
            <a:pPr marL="228600" indent="-228600"/>
            <a:endParaRPr lang="en-US" sz="1200" dirty="0"/>
          </a:p>
          <a:p>
            <a:pPr marL="228600" indent="-228600"/>
            <a:r>
              <a:rPr lang="en-US" sz="1200" b="1" dirty="0"/>
              <a:t>List of marked </a:t>
            </a:r>
            <a:r>
              <a:rPr lang="en-US" sz="1200" b="1" u="sng" dirty="0">
                <a:solidFill>
                  <a:srgbClr val="00B0F0"/>
                </a:solidFill>
              </a:rPr>
              <a:t>file names </a:t>
            </a:r>
            <a:r>
              <a:rPr lang="en-US" sz="1200" b="1" u="sng" dirty="0"/>
              <a:t>w/path</a:t>
            </a:r>
            <a:endParaRPr lang="en-US" sz="1200" u="sng" dirty="0"/>
          </a:p>
          <a:p>
            <a:pPr marL="228600" indent="-228600"/>
            <a:r>
              <a:rPr lang="en-US" sz="1200" dirty="0"/>
              <a:t>%m , left pane</a:t>
            </a:r>
          </a:p>
          <a:p>
            <a:pPr marL="228600" indent="-228600"/>
            <a:r>
              <a:rPr lang="en-US" sz="1200" dirty="0"/>
              <a:t>%M ,right pane</a:t>
            </a:r>
          </a:p>
          <a:p>
            <a:pPr marL="228600" indent="-228600"/>
            <a:endParaRPr lang="en-US" sz="1200" b="1" dirty="0"/>
          </a:p>
          <a:p>
            <a:pPr marL="228600" indent="-228600"/>
            <a:r>
              <a:rPr lang="en-US" sz="1200" b="1" dirty="0"/>
              <a:t>Active pane</a:t>
            </a:r>
          </a:p>
          <a:p>
            <a:pPr marL="228600" indent="-228600"/>
            <a:r>
              <a:rPr lang="en-US" sz="1200" dirty="0"/>
              <a:t>%a list of paths of all marked files ,active pane</a:t>
            </a:r>
          </a:p>
          <a:p>
            <a:pPr marL="228600" indent="-228600"/>
            <a:r>
              <a:rPr lang="en-US" sz="1200" dirty="0"/>
              <a:t>%A current directory ,active pane</a:t>
            </a:r>
          </a:p>
          <a:p>
            <a:pPr marL="228600" indent="-228600"/>
            <a:endParaRPr lang="en-US" sz="1200" b="1" dirty="0"/>
          </a:p>
          <a:p>
            <a:pPr marL="228600" indent="-228600"/>
            <a:r>
              <a:rPr lang="en-US" sz="1200" b="1" dirty="0"/>
              <a:t>Passive pane</a:t>
            </a:r>
          </a:p>
          <a:p>
            <a:pPr marL="228600" indent="-228600"/>
            <a:r>
              <a:rPr lang="en-US" sz="1200" dirty="0"/>
              <a:t>%p list of paths of all marked files ,passive pane</a:t>
            </a:r>
          </a:p>
          <a:p>
            <a:pPr marL="228600" indent="-228600"/>
            <a:r>
              <a:rPr lang="en-US" sz="1200" dirty="0"/>
              <a:t>%P current directory ,passive pane</a:t>
            </a:r>
          </a:p>
        </p:txBody>
      </p:sp>
      <p:sp>
        <p:nvSpPr>
          <p:cNvPr id="6" name="Rectangle 5"/>
          <p:cNvSpPr/>
          <p:nvPr/>
        </p:nvSpPr>
        <p:spPr>
          <a:xfrm>
            <a:off x="45720" y="5341203"/>
            <a:ext cx="4478526" cy="1015663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Cloning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K 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/>
              <a:t>clone active to passive, prompted for what to clone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D ignores files</a:t>
            </a:r>
          </a:p>
          <a:p>
            <a:pPr marL="1143000" lvl="2" indent="-228600">
              <a:buFont typeface="Arial" pitchFamily="34" charset="0"/>
              <a:buChar char="•"/>
            </a:pPr>
            <a:r>
              <a:rPr lang="en-US" sz="1200" dirty="0"/>
              <a:t>C regular recursive copy all files &amp; </a:t>
            </a:r>
            <a:r>
              <a:rPr lang="en-US" sz="1200" dirty="0" err="1"/>
              <a:t>dirs</a:t>
            </a: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Emacs Ediff &amp; multi-occur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447800"/>
            <a:ext cx="8201526" cy="1320585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04800" y="990600"/>
            <a:ext cx="369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ediff revision tip (</a:t>
            </a:r>
            <a:r>
              <a:rPr lang="en-US" dirty="0" err="1"/>
              <a:t>TIL:today</a:t>
            </a:r>
            <a:r>
              <a:rPr lang="en-US" dirty="0"/>
              <a:t> I learned)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800" y="3276600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ediff current file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1000" y="3962400"/>
            <a:ext cx="5594737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multi-occur flow that works!</a:t>
            </a:r>
          </a:p>
          <a:p>
            <a:r>
              <a:rPr lang="en-US" dirty="0"/>
              <a:t>M-x multi-occur-in-matching-buffers</a:t>
            </a:r>
          </a:p>
          <a:p>
            <a:pPr>
              <a:buFontTx/>
              <a:buChar char="-"/>
            </a:pPr>
            <a:r>
              <a:rPr lang="en-US" dirty="0"/>
              <a:t>prompts for regex to match buffer names (use .*sv)</a:t>
            </a:r>
          </a:p>
          <a:p>
            <a:pPr>
              <a:buFontTx/>
              <a:buChar char="-"/>
            </a:pPr>
            <a:r>
              <a:rPr lang="en-US" dirty="0"/>
              <a:t>prompts for search regex</a:t>
            </a:r>
          </a:p>
          <a:p>
            <a:r>
              <a:rPr lang="en-US" dirty="0"/>
              <a:t>e to edit the buffer</a:t>
            </a:r>
          </a:p>
          <a:p>
            <a:r>
              <a:rPr lang="en-US" dirty="0"/>
              <a:t>C-c </a:t>
            </a:r>
            <a:r>
              <a:rPr lang="en-US" dirty="0" err="1"/>
              <a:t>C-c</a:t>
            </a:r>
            <a:r>
              <a:rPr lang="en-US" dirty="0"/>
              <a:t> exit edit</a:t>
            </a:r>
          </a:p>
          <a:p>
            <a:r>
              <a:rPr lang="en-US" dirty="0"/>
              <a:t>q quit occur</a:t>
            </a:r>
          </a:p>
          <a:p>
            <a:r>
              <a:rPr lang="en-US" dirty="0"/>
              <a:t>M-x save-some-buffers, prompted for each buffer to save.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Multi replace from dired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1524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 l="66994" t="35520" r="16875" b="30617"/>
          <a:stretch>
            <a:fillRect/>
          </a:stretch>
        </p:blipFill>
        <p:spPr bwMode="auto">
          <a:xfrm>
            <a:off x="228600" y="762000"/>
            <a:ext cx="5900057" cy="348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 l="55000" t="51481" r="21458" b="24074"/>
          <a:stretch>
            <a:fillRect/>
          </a:stretch>
        </p:blipFill>
        <p:spPr bwMode="auto">
          <a:xfrm>
            <a:off x="228600" y="4495800"/>
            <a:ext cx="7566891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6858000" cy="533400"/>
          </a:xfrm>
        </p:spPr>
        <p:txBody>
          <a:bodyPr>
            <a:noAutofit/>
          </a:bodyPr>
          <a:lstStyle/>
          <a:p>
            <a:r>
              <a:rPr lang="en-US" sz="3200" i="1" dirty="0"/>
              <a:t>Emacs conflict resolution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9200" y="-228600"/>
            <a:ext cx="3276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" y="457200"/>
            <a:ext cx="7539372" cy="15696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/>
              <a:t>Using ediff</a:t>
            </a:r>
          </a:p>
          <a:p>
            <a:r>
              <a:rPr lang="en-US" sz="1200" dirty="0"/>
              <a:t>M-x </a:t>
            </a:r>
            <a:r>
              <a:rPr lang="en-US" sz="1200" dirty="0" err="1"/>
              <a:t>vc</a:t>
            </a:r>
            <a:r>
              <a:rPr lang="en-US" sz="1200" dirty="0"/>
              <a:t>-resolve-conflict</a:t>
            </a:r>
          </a:p>
          <a:p>
            <a:r>
              <a:rPr lang="en-US" sz="1200" dirty="0"/>
              <a:t>- Launches ediff in a 3-pane mode, panes are named a,b,c</a:t>
            </a:r>
          </a:p>
          <a:p>
            <a:r>
              <a:rPr lang="en-US" sz="1200" dirty="0"/>
              <a:t>- a and b get interactively merged into the bottom pane c that goes all the way across.</a:t>
            </a:r>
          </a:p>
          <a:p>
            <a:r>
              <a:rPr lang="en-US" sz="1200" dirty="0"/>
              <a:t>- used n and p to move to next and previous conflict.</a:t>
            </a:r>
          </a:p>
          <a:p>
            <a:r>
              <a:rPr lang="en-US" sz="1200" dirty="0"/>
              <a:t>- q when done takes you back to the original buffer  which had the conflicts, but now has been replaced with buffer c. </a:t>
            </a:r>
          </a:p>
          <a:p>
            <a:r>
              <a:rPr lang="en-US" sz="1200" dirty="0"/>
              <a:t>(don’t need to do w a to save inside ediff)</a:t>
            </a:r>
          </a:p>
          <a:p>
            <a:r>
              <a:rPr lang="en-US" sz="1200" dirty="0"/>
              <a:t>- Save the original buffer (it’s in a modified state after conflict resolution in ediff)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133600"/>
            <a:ext cx="6629400" cy="4648200"/>
          </a:xfrm>
          <a:prstGeom prst="rect">
            <a:avLst/>
          </a:prstGeom>
          <a:noFill/>
          <a:ln w="9525">
            <a:solidFill>
              <a:srgbClr val="92D05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3276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i="1" dirty="0"/>
              <a:t>Nix I</a:t>
            </a:r>
          </a:p>
        </p:txBody>
      </p:sp>
      <p:sp>
        <p:nvSpPr>
          <p:cNvPr id="3" name="Rectangle 2"/>
          <p:cNvSpPr/>
          <p:nvPr/>
        </p:nvSpPr>
        <p:spPr>
          <a:xfrm>
            <a:off x="76200" y="533400"/>
            <a:ext cx="6019800" cy="1015663"/>
          </a:xfrm>
          <a:prstGeom prst="rect">
            <a:avLst/>
          </a:prstGeom>
          <a:ln>
            <a:solidFill>
              <a:srgbClr val="92D05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Copy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general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/>
              <a:t>cp  -a is like cp –R but tries to keep the original file attributes, user, permissions etc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Contents of dir2 into dir1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sz="1200" dirty="0"/>
              <a:t>cp  -a dir2/. dir1/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" y="1676400"/>
            <a:ext cx="6400800" cy="1938992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Change current/primary group to foo</a:t>
            </a:r>
          </a:p>
          <a:p>
            <a:pPr marL="228600" indent="-228600"/>
            <a:r>
              <a:rPr lang="en-US" sz="1200" dirty="0"/>
              <a:t>&gt;newgrp foo</a:t>
            </a:r>
          </a:p>
          <a:p>
            <a:pPr marL="228600" indent="-228600"/>
            <a:endParaRPr lang="en-US" sz="1200" dirty="0"/>
          </a:p>
          <a:p>
            <a:pPr marL="228600" indent="-228600"/>
            <a:r>
              <a:rPr lang="en-US" sz="1200" dirty="0"/>
              <a:t>Show what groups you belong to, the group listed on the LHS is the current/primary.</a:t>
            </a:r>
          </a:p>
          <a:p>
            <a:pPr marL="228600" indent="-228600">
              <a:buFont typeface="Wingdings" pitchFamily="2" charset="2"/>
              <a:buChar char="Ø"/>
            </a:pPr>
            <a:r>
              <a:rPr lang="en-US" sz="1200" dirty="0"/>
              <a:t>groups</a:t>
            </a:r>
          </a:p>
          <a:p>
            <a:pPr marL="228600" indent="-228600">
              <a:buFont typeface="Wingdings" pitchFamily="2" charset="2"/>
              <a:buChar char="Ø"/>
            </a:pPr>
            <a:endParaRPr lang="en-US" sz="1200" dirty="0"/>
          </a:p>
          <a:p>
            <a:pPr marL="228600" indent="-228600"/>
            <a:r>
              <a:rPr lang="en-US" sz="1200" b="1" dirty="0"/>
              <a:t>Change group</a:t>
            </a:r>
          </a:p>
          <a:p>
            <a:pPr marL="228600" indent="-228600"/>
            <a:r>
              <a:rPr lang="en-US" sz="1200" dirty="0"/>
              <a:t>&gt;chown :&lt;group&gt; &lt;file&gt;</a:t>
            </a:r>
          </a:p>
          <a:p>
            <a:pPr marL="228600" indent="-228600"/>
            <a:r>
              <a:rPr lang="en-US" sz="1200" dirty="0"/>
              <a:t>ex</a:t>
            </a:r>
          </a:p>
          <a:p>
            <a:pPr marL="228600" indent="-228600"/>
            <a:r>
              <a:rPr lang="en-US" sz="1200" dirty="0"/>
              <a:t>&gt;chown :my_new_group  temp.txt</a:t>
            </a:r>
          </a:p>
        </p:txBody>
      </p:sp>
      <p:sp>
        <p:nvSpPr>
          <p:cNvPr id="5" name="Rectangle 4"/>
          <p:cNvSpPr/>
          <p:nvPr/>
        </p:nvSpPr>
        <p:spPr>
          <a:xfrm>
            <a:off x="76200" y="3733800"/>
            <a:ext cx="6400800" cy="83099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Details on a folder</a:t>
            </a:r>
          </a:p>
          <a:p>
            <a:pPr marL="228600" indent="-228600"/>
            <a:r>
              <a:rPr lang="en-US" sz="1200" dirty="0"/>
              <a:t>&gt;stat &lt;folder&gt;</a:t>
            </a:r>
          </a:p>
          <a:p>
            <a:pPr marL="228600" indent="-228600"/>
            <a:r>
              <a:rPr lang="en-US" sz="1200" dirty="0"/>
              <a:t>or</a:t>
            </a:r>
          </a:p>
          <a:p>
            <a:pPr marL="228600" indent="-228600"/>
            <a:r>
              <a:rPr lang="en-US" sz="1200" dirty="0"/>
              <a:t>&gt; </a:t>
            </a:r>
            <a:r>
              <a:rPr lang="en-US" sz="1200" dirty="0" err="1"/>
              <a:t>ls</a:t>
            </a:r>
            <a:r>
              <a:rPr lang="en-US" sz="1200" dirty="0"/>
              <a:t> –ld &lt;folder&gt;</a:t>
            </a:r>
          </a:p>
        </p:txBody>
      </p:sp>
      <p:sp>
        <p:nvSpPr>
          <p:cNvPr id="6" name="Rectangle 5"/>
          <p:cNvSpPr/>
          <p:nvPr/>
        </p:nvSpPr>
        <p:spPr>
          <a:xfrm>
            <a:off x="76200" y="4648200"/>
            <a:ext cx="1447800" cy="46166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Show all processes</a:t>
            </a:r>
          </a:p>
          <a:p>
            <a:pPr marL="228600" indent="-228600"/>
            <a:r>
              <a:rPr lang="en-US" sz="1200" dirty="0"/>
              <a:t>&gt;ps –A or ps –e</a:t>
            </a:r>
          </a:p>
        </p:txBody>
      </p:sp>
      <p:sp>
        <p:nvSpPr>
          <p:cNvPr id="8" name="Rectangle 7"/>
          <p:cNvSpPr/>
          <p:nvPr/>
        </p:nvSpPr>
        <p:spPr>
          <a:xfrm>
            <a:off x="76200" y="5181600"/>
            <a:ext cx="8153400" cy="156966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Stopping a running program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C-d </a:t>
            </a:r>
          </a:p>
          <a:p>
            <a:pPr marL="228600" indent="-228600"/>
            <a:r>
              <a:rPr lang="en-US" sz="1200" dirty="0"/>
              <a:t>End of file. It has no effect if the program isn't reading input from the terminal.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C-c</a:t>
            </a:r>
          </a:p>
          <a:p>
            <a:pPr marL="228600" indent="-228600"/>
            <a:r>
              <a:rPr lang="en-US" sz="1200" dirty="0"/>
              <a:t>“interrupt”,  i.e., stop what you're doing, but which in many programs means go back to the top level </a:t>
            </a:r>
          </a:p>
          <a:p>
            <a:pPr marL="228600" indent="-228600"/>
            <a:r>
              <a:rPr lang="en-US" sz="1200" dirty="0"/>
              <a:t>(e.g., in a shell, stop typing a command line and go back to a prompt).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sz="1200" b="1" dirty="0"/>
              <a:t>C-z </a:t>
            </a:r>
          </a:p>
          <a:p>
            <a:pPr marL="228600" indent="-228600"/>
            <a:r>
              <a:rPr lang="en-US" sz="1200" dirty="0"/>
              <a:t>Sends the TSTP signal, which pauses the program running in the foreground.</a:t>
            </a:r>
            <a:endParaRPr lang="en-US" sz="1200" b="1" dirty="0"/>
          </a:p>
        </p:txBody>
      </p:sp>
      <p:sp>
        <p:nvSpPr>
          <p:cNvPr id="9" name="Rectangle 8"/>
          <p:cNvSpPr/>
          <p:nvPr/>
        </p:nvSpPr>
        <p:spPr>
          <a:xfrm>
            <a:off x="1752600" y="4648200"/>
            <a:ext cx="2286000" cy="46166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228600" indent="-228600"/>
            <a:r>
              <a:rPr lang="en-US" sz="1200" b="1" dirty="0"/>
              <a:t>Show all processes full output</a:t>
            </a:r>
          </a:p>
          <a:p>
            <a:pPr marL="228600" indent="-228600"/>
            <a:r>
              <a:rPr lang="en-US" sz="1200" dirty="0"/>
              <a:t>&gt;ps –ef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783357</TotalTime>
  <Words>4558</Words>
  <Application>Microsoft Office PowerPoint</Application>
  <PresentationFormat>On-screen Show (4:3)</PresentationFormat>
  <Paragraphs>737</Paragraphs>
  <Slides>42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Arial</vt:lpstr>
      <vt:lpstr>Calibri</vt:lpstr>
      <vt:lpstr>Wingdings</vt:lpstr>
      <vt:lpstr>Office Theme</vt:lpstr>
      <vt:lpstr>Emacs Use me I</vt:lpstr>
      <vt:lpstr>Emacs use me II</vt:lpstr>
      <vt:lpstr>use me</vt:lpstr>
      <vt:lpstr>Emacs Isearch</vt:lpstr>
      <vt:lpstr>Emacs Sunrise Commander</vt:lpstr>
      <vt:lpstr>Emacs Ediff &amp; multi-occur</vt:lpstr>
      <vt:lpstr>Multi replace from dired</vt:lpstr>
      <vt:lpstr>Emacs conflict resolution</vt:lpstr>
      <vt:lpstr>Nix I</vt:lpstr>
      <vt:lpstr>Nix II</vt:lpstr>
      <vt:lpstr>Nix II pt 5</vt:lpstr>
      <vt:lpstr>Nix III</vt:lpstr>
      <vt:lpstr>tcsh setenv</vt:lpstr>
      <vt:lpstr>tcsh set</vt:lpstr>
      <vt:lpstr>PowerPoint Presentation</vt:lpstr>
      <vt:lpstr>PowerPoint Presentation</vt:lpstr>
      <vt:lpstr>Cadence irun needs a dump.tcl to save  any wave results (default folder name is ncsim.shm)</vt:lpstr>
      <vt:lpstr>Change signal display to analog</vt:lpstr>
      <vt:lpstr>Simvision “Expand” a bus/vector into bytes/nibbles: (looks like this)</vt:lpstr>
      <vt:lpstr>Cadence help stuff I</vt:lpstr>
      <vt:lpstr>Cadence help stuff II</vt:lpstr>
      <vt:lpstr>Cadence Probe parameters in runsim flow</vt:lpstr>
      <vt:lpstr>Cadence license status</vt:lpstr>
      <vt:lpstr>grep options</vt:lpstr>
      <vt:lpstr>Grep Recursive syntax I maybe use ack, because it recurses by default, or use find . –iname |xargs grep how-do-i-grep-recursively</vt:lpstr>
      <vt:lpstr>Grep Recursive syntax II</vt:lpstr>
      <vt:lpstr>Parenthesis shell expand vs. Regexp grouping Grep Related</vt:lpstr>
      <vt:lpstr>apt</vt:lpstr>
      <vt:lpstr>git -5  Quick Git command to see an old version of a file</vt:lpstr>
      <vt:lpstr>git -6 Unstage (and recover) a file which had git rm, but not committed</vt:lpstr>
      <vt:lpstr>git -4  How do I find the most recent commit that modified a file</vt:lpstr>
      <vt:lpstr>git -3 show log in remote When you want to see what has been pushed. When asking “did I push this”</vt:lpstr>
      <vt:lpstr>git -2 escape single quote in commit message</vt:lpstr>
      <vt:lpstr>git -1 index and commit</vt:lpstr>
      <vt:lpstr>git 0</vt:lpstr>
      <vt:lpstr>git I</vt:lpstr>
      <vt:lpstr>git I.5</vt:lpstr>
      <vt:lpstr>git I.75 Reset</vt:lpstr>
      <vt:lpstr>git I.76 Reset II</vt:lpstr>
      <vt:lpstr>git II</vt:lpstr>
      <vt:lpstr>git III merge conflict</vt:lpstr>
      <vt:lpstr>git III merge conflict 1.5  Select ours or theirs after merge without aborting the merge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ISEARCH ALL Options</dc:title>
  <dc:creator>family</dc:creator>
  <cp:lastModifiedBy>FAMILY</cp:lastModifiedBy>
  <cp:revision>28433</cp:revision>
  <dcterms:created xsi:type="dcterms:W3CDTF">2011-09-17T01:58:51Z</dcterms:created>
  <dcterms:modified xsi:type="dcterms:W3CDTF">2024-11-06T04:32:13Z</dcterms:modified>
</cp:coreProperties>
</file>